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9" r:id="rId2"/>
    <p:sldId id="388" r:id="rId3"/>
    <p:sldId id="277" r:id="rId4"/>
    <p:sldId id="391" r:id="rId5"/>
    <p:sldId id="281" r:id="rId6"/>
    <p:sldId id="390" r:id="rId7"/>
    <p:sldId id="283" r:id="rId8"/>
    <p:sldId id="284" r:id="rId9"/>
    <p:sldId id="376" r:id="rId10"/>
    <p:sldId id="380" r:id="rId11"/>
    <p:sldId id="377" r:id="rId12"/>
    <p:sldId id="379" r:id="rId13"/>
    <p:sldId id="378" r:id="rId14"/>
    <p:sldId id="381" r:id="rId15"/>
    <p:sldId id="285" r:id="rId16"/>
    <p:sldId id="373" r:id="rId17"/>
    <p:sldId id="374" r:id="rId18"/>
    <p:sldId id="287" r:id="rId19"/>
    <p:sldId id="288" r:id="rId20"/>
    <p:sldId id="289" r:id="rId21"/>
    <p:sldId id="290" r:id="rId22"/>
    <p:sldId id="291" r:id="rId23"/>
    <p:sldId id="292" r:id="rId24"/>
    <p:sldId id="293" r:id="rId25"/>
    <p:sldId id="294" r:id="rId26"/>
    <p:sldId id="382" r:id="rId27"/>
    <p:sldId id="383" r:id="rId28"/>
    <p:sldId id="384" r:id="rId29"/>
    <p:sldId id="385" r:id="rId30"/>
    <p:sldId id="386" r:id="rId31"/>
    <p:sldId id="387" r:id="rId3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4A82B7-20F6-43B5-8C6B-2E37203C816A}" v="23" dt="2024-10-23T15:04:59.763"/>
    <p1510:client id="{B3C9EC14-FA08-4B83-B1F9-BC926861DC4A}" v="3" dt="2024-10-23T19:20:55.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4" d="100"/>
          <a:sy n="84" d="100"/>
        </p:scale>
        <p:origin x="2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ECE54B-BCAC-421F-9938-DFC6DF8DFE24}" type="datetimeFigureOut">
              <a:rPr lang="es-AR" smtClean="0"/>
              <a:t>23/10/2024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24FF3-F655-440A-ADD3-329EAF91F19D}" type="slidenum">
              <a:rPr lang="es-AR" smtClean="0"/>
              <a:t>‹Nº›</a:t>
            </a:fld>
            <a:endParaRPr lang="es-AR"/>
          </a:p>
        </p:txBody>
      </p:sp>
    </p:spTree>
    <p:extLst>
      <p:ext uri="{BB962C8B-B14F-4D97-AF65-F5344CB8AC3E}">
        <p14:creationId xmlns:p14="http://schemas.microsoft.com/office/powerpoint/2010/main" val="363299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404AF73-9759-8A03-2406-6E9565830D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52A30648-832C-4BCB-A2B0-0F757EDC1E80}" type="slidenum">
              <a:rPr lang="es-ES" altLang="es-AR">
                <a:latin typeface="Arial" panose="020B0604020202020204" pitchFamily="34" charset="0"/>
              </a:rPr>
              <a:pPr eaLnBrk="1" hangingPunct="1"/>
              <a:t>3</a:t>
            </a:fld>
            <a:endParaRPr lang="es-ES" altLang="es-AR">
              <a:latin typeface="Arial" panose="020B0604020202020204" pitchFamily="34" charset="0"/>
            </a:endParaRPr>
          </a:p>
        </p:txBody>
      </p:sp>
      <p:sp>
        <p:nvSpPr>
          <p:cNvPr id="24579" name="Rectangle 2">
            <a:extLst>
              <a:ext uri="{FF2B5EF4-FFF2-40B4-BE49-F238E27FC236}">
                <a16:creationId xmlns:a16="http://schemas.microsoft.com/office/drawing/2014/main" id="{F7B4DAB8-57B5-7520-DF5C-258392910D08}"/>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C0052B48-F7E7-D404-FDA1-F90333B38E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6792E90F-9C8E-035E-3DBD-763200CF8B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557BF419-9BC9-4E5B-9B25-7AD2D3BDD854}" type="slidenum">
              <a:rPr lang="es-ES" altLang="es-AR">
                <a:latin typeface="Arial" panose="020B0604020202020204" pitchFamily="34" charset="0"/>
              </a:rPr>
              <a:pPr eaLnBrk="1" hangingPunct="1"/>
              <a:t>5</a:t>
            </a:fld>
            <a:endParaRPr lang="es-ES" altLang="es-AR">
              <a:latin typeface="Arial" panose="020B0604020202020204" pitchFamily="34" charset="0"/>
            </a:endParaRPr>
          </a:p>
        </p:txBody>
      </p:sp>
      <p:sp>
        <p:nvSpPr>
          <p:cNvPr id="25603" name="Rectangle 2">
            <a:extLst>
              <a:ext uri="{FF2B5EF4-FFF2-40B4-BE49-F238E27FC236}">
                <a16:creationId xmlns:a16="http://schemas.microsoft.com/office/drawing/2014/main" id="{D7CD74FA-434E-DA43-5B56-F362BEC0E075}"/>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993546BE-0CD8-0157-6210-06D7A8B7F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44F5F80-374C-8C41-306D-C3E8D963E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72CD7822-4C34-4E6B-8FD6-0E5A9ED885BD}" type="slidenum">
              <a:rPr lang="es-ES" altLang="es-AR">
                <a:latin typeface="Arial" panose="020B0604020202020204" pitchFamily="34" charset="0"/>
              </a:rPr>
              <a:pPr eaLnBrk="1" hangingPunct="1"/>
              <a:t>7</a:t>
            </a:fld>
            <a:endParaRPr lang="es-ES" altLang="es-AR">
              <a:latin typeface="Arial" panose="020B0604020202020204" pitchFamily="34" charset="0"/>
            </a:endParaRPr>
          </a:p>
        </p:txBody>
      </p:sp>
      <p:sp>
        <p:nvSpPr>
          <p:cNvPr id="27651" name="Rectangle 2">
            <a:extLst>
              <a:ext uri="{FF2B5EF4-FFF2-40B4-BE49-F238E27FC236}">
                <a16:creationId xmlns:a16="http://schemas.microsoft.com/office/drawing/2014/main" id="{55489FF9-DF5D-C267-C0A8-67BC46F33AA1}"/>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42E22940-8282-9AF6-F194-A237DF73B7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26F9135-E665-93B3-E747-F843A6282A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D2536F77-CDC3-4A55-8C4C-F280DEDAA353}" type="slidenum">
              <a:rPr lang="es-ES" altLang="es-AR">
                <a:latin typeface="Arial" panose="020B0604020202020204" pitchFamily="34" charset="0"/>
              </a:rPr>
              <a:pPr eaLnBrk="1" hangingPunct="1"/>
              <a:t>8</a:t>
            </a:fld>
            <a:endParaRPr lang="es-ES" altLang="es-AR">
              <a:latin typeface="Arial" panose="020B0604020202020204" pitchFamily="34" charset="0"/>
            </a:endParaRPr>
          </a:p>
        </p:txBody>
      </p:sp>
      <p:sp>
        <p:nvSpPr>
          <p:cNvPr id="28675" name="Rectangle 2">
            <a:extLst>
              <a:ext uri="{FF2B5EF4-FFF2-40B4-BE49-F238E27FC236}">
                <a16:creationId xmlns:a16="http://schemas.microsoft.com/office/drawing/2014/main" id="{EAF35F83-3183-CD0B-442B-6140E37DCA0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20E83BAF-5909-7D73-871A-9B0A3F86C3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ES" altLang="es-A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C2214-8F2D-B0AC-3AE1-CCDEA22B3E4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8E6CDCEB-B077-84F2-B611-15C411C172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71A01EFC-EFA2-5B05-7AC9-C9277F8EFA51}"/>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5D40CE65-B28F-8EE3-92FB-3727840BE59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3961722-AB31-1AB7-FCA6-C0C287785B0C}"/>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562162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37940-F3E6-F4F8-AD7D-CCB54FCC025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8124A5E-ED72-8D2F-B185-F4B250E8B6F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E93B157D-ADA1-1E25-15D1-EA63F1AEC57E}"/>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F1511F17-4819-7157-DB30-B0CDD7CC20F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6FCBB3E-B800-39ED-1079-B7ABAF971D8C}"/>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4251510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ABB5922-9708-8461-0BFE-FAC5D8E110F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7B277EA-B433-F6AC-9D48-E39AC8BFF88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ECF2392-8EEA-D5F3-E920-E6661451DA4E}"/>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A7C047EF-98F6-5A71-1379-FEF3DF8C5E8C}"/>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B217B43-52D5-7EA4-AA34-9E0EF87C4816}"/>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88553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90CB1-7153-93AF-3811-CFB5D201030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6219FEAB-B876-E71D-579B-4114EB9B2C8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ADA70BCD-9858-7316-117B-0F3ACF84350C}"/>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820251E2-DCA4-A77F-2CAB-10F49EEE7A2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36B46859-2B5F-AD6C-E462-E6078A46AA88}"/>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142429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EBD2E-F7BC-8830-F32E-39C7A9E99B3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FD8A6E-0558-F5C5-DD86-A3310869B6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353E152-9D45-2DB5-A167-5BB1D97F65CD}"/>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3C9832D1-7BE9-350C-03DB-10ADA144F49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7013CF0-4236-5BC5-B368-50B7E0F02D7F}"/>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237486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49101-CB0B-C2CF-45CD-6F60760B419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40C1667-1C11-AA68-C1EF-A32D678B325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B2636DD3-0792-29B3-35E8-FBEB78E3BBA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4FAE6FD2-5990-C56E-4734-46E8F2B7DEBB}"/>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6" name="Marcador de pie de página 5">
            <a:extLst>
              <a:ext uri="{FF2B5EF4-FFF2-40B4-BE49-F238E27FC236}">
                <a16:creationId xmlns:a16="http://schemas.microsoft.com/office/drawing/2014/main" id="{6698EFB6-708D-034A-D0B3-6EFE883DAC08}"/>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1ED9470-2749-A926-AE4C-026602A85DB3}"/>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2744814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8E57C9-2656-EE41-60EB-0083240DB8E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D28FE41-8475-F4AF-9057-9515CF699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7ACFCE7-E28D-494D-E69F-8AF19EBE551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4584846D-9339-9499-0AD6-3DE7A35A47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BC71C3D-DEC8-046D-A17A-14F9D7B41DA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5A2A9D2D-8CBD-57E7-8449-4BCBADF1130C}"/>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8" name="Marcador de pie de página 7">
            <a:extLst>
              <a:ext uri="{FF2B5EF4-FFF2-40B4-BE49-F238E27FC236}">
                <a16:creationId xmlns:a16="http://schemas.microsoft.com/office/drawing/2014/main" id="{184B190C-6107-D63C-423A-7C897C0A673A}"/>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87473054-8F50-BB61-CF17-0CD504A6CFD3}"/>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4162608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307172-B627-A4DF-F0FD-6842B4AA695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FEC9ACCE-354E-61C7-4CA3-38FBB89FAC87}"/>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4" name="Marcador de pie de página 3">
            <a:extLst>
              <a:ext uri="{FF2B5EF4-FFF2-40B4-BE49-F238E27FC236}">
                <a16:creationId xmlns:a16="http://schemas.microsoft.com/office/drawing/2014/main" id="{3FB0DF8C-9D94-E219-8968-84C695963829}"/>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4E028E27-A263-07FB-3231-0B9CE3224F01}"/>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239680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EC29575-517D-4E0B-8FD2-95241A36EBBC}"/>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3" name="Marcador de pie de página 2">
            <a:extLst>
              <a:ext uri="{FF2B5EF4-FFF2-40B4-BE49-F238E27FC236}">
                <a16:creationId xmlns:a16="http://schemas.microsoft.com/office/drawing/2014/main" id="{F21ABA9D-1EC4-5245-E3A5-9A50C53E15AB}"/>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30B0AC8B-DE7A-EA2B-95AC-2A225668BEEC}"/>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294828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A83B0-6D7A-197D-DB84-91094660EB5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0BF4B19-F8B0-0320-9C08-2059E64E7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6B94942-4272-D928-1153-2DD9B4EB18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893E3F0-8A34-A925-63DD-6A86769809BC}"/>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6" name="Marcador de pie de página 5">
            <a:extLst>
              <a:ext uri="{FF2B5EF4-FFF2-40B4-BE49-F238E27FC236}">
                <a16:creationId xmlns:a16="http://schemas.microsoft.com/office/drawing/2014/main" id="{AE54FAF0-586B-AF61-80CB-42D44387735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270C73D-6253-7F04-F65C-F918C7307ECE}"/>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164510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19D45-FA65-4047-C504-01020F5DD03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DAC11A2-BA0E-BF19-7282-2133BFA401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0828B1BF-997E-D05E-730A-AFD590181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65C91CE-5469-BB91-B0D9-188B1E7E2264}"/>
              </a:ext>
            </a:extLst>
          </p:cNvPr>
          <p:cNvSpPr>
            <a:spLocks noGrp="1"/>
          </p:cNvSpPr>
          <p:nvPr>
            <p:ph type="dt" sz="half" idx="10"/>
          </p:nvPr>
        </p:nvSpPr>
        <p:spPr/>
        <p:txBody>
          <a:bodyPr/>
          <a:lstStyle/>
          <a:p>
            <a:fld id="{A47C82B5-8207-46F4-9FD6-823A23293C3D}" type="datetimeFigureOut">
              <a:rPr lang="es-AR" smtClean="0"/>
              <a:t>23/10/2024</a:t>
            </a:fld>
            <a:endParaRPr lang="es-AR"/>
          </a:p>
        </p:txBody>
      </p:sp>
      <p:sp>
        <p:nvSpPr>
          <p:cNvPr id="6" name="Marcador de pie de página 5">
            <a:extLst>
              <a:ext uri="{FF2B5EF4-FFF2-40B4-BE49-F238E27FC236}">
                <a16:creationId xmlns:a16="http://schemas.microsoft.com/office/drawing/2014/main" id="{25401452-7BDA-389D-0743-70C0E4817E6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F93E1969-35C4-C338-3F27-7487DDC94563}"/>
              </a:ext>
            </a:extLst>
          </p:cNvPr>
          <p:cNvSpPr>
            <a:spLocks noGrp="1"/>
          </p:cNvSpPr>
          <p:nvPr>
            <p:ph type="sldNum" sz="quarter" idx="12"/>
          </p:nvPr>
        </p:nvSpPr>
        <p:spPr/>
        <p:txBody>
          <a:bodyPr/>
          <a:lstStyle/>
          <a:p>
            <a:fld id="{F773F223-516E-422C-99FC-0DE677F33A98}" type="slidenum">
              <a:rPr lang="es-AR" smtClean="0"/>
              <a:t>‹Nº›</a:t>
            </a:fld>
            <a:endParaRPr lang="es-AR"/>
          </a:p>
        </p:txBody>
      </p:sp>
    </p:spTree>
    <p:extLst>
      <p:ext uri="{BB962C8B-B14F-4D97-AF65-F5344CB8AC3E}">
        <p14:creationId xmlns:p14="http://schemas.microsoft.com/office/powerpoint/2010/main" val="311960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F35FED-9DEF-A072-AB06-66E322713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B8D4AE2-A3F6-4F41-DAD4-9D2FFEAF5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5ABA0CF2-3A16-21E6-DF44-1982EA43B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C82B5-8207-46F4-9FD6-823A23293C3D}" type="datetimeFigureOut">
              <a:rPr lang="es-AR" smtClean="0"/>
              <a:t>23/10/2024</a:t>
            </a:fld>
            <a:endParaRPr lang="es-AR"/>
          </a:p>
        </p:txBody>
      </p:sp>
      <p:sp>
        <p:nvSpPr>
          <p:cNvPr id="5" name="Marcador de pie de página 4">
            <a:extLst>
              <a:ext uri="{FF2B5EF4-FFF2-40B4-BE49-F238E27FC236}">
                <a16:creationId xmlns:a16="http://schemas.microsoft.com/office/drawing/2014/main" id="{D6202005-9C7C-82DC-3249-68023E8E3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B58AE4C6-88BD-E7E1-7239-FAF0B052ED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3F223-516E-422C-99FC-0DE677F33A98}" type="slidenum">
              <a:rPr lang="es-AR" smtClean="0"/>
              <a:t>‹Nº›</a:t>
            </a:fld>
            <a:endParaRPr lang="es-AR"/>
          </a:p>
        </p:txBody>
      </p:sp>
    </p:spTree>
    <p:extLst>
      <p:ext uri="{BB962C8B-B14F-4D97-AF65-F5344CB8AC3E}">
        <p14:creationId xmlns:p14="http://schemas.microsoft.com/office/powerpoint/2010/main" val="4136785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bin"/><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w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wmf"/><Relationship Id="rId5" Type="http://schemas.openxmlformats.org/officeDocument/2006/relationships/image" Target="../media/image3.wmf"/><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1823DA64-9564-DA93-1047-9AB1845CE858}"/>
              </a:ext>
            </a:extLst>
          </p:cNvPr>
          <p:cNvSpPr txBox="1"/>
          <p:nvPr/>
        </p:nvSpPr>
        <p:spPr>
          <a:xfrm>
            <a:off x="868218" y="2000148"/>
            <a:ext cx="10464800" cy="2246769"/>
          </a:xfrm>
          <a:prstGeom prst="rect">
            <a:avLst/>
          </a:prstGeom>
          <a:noFill/>
        </p:spPr>
        <p:txBody>
          <a:bodyPr wrap="square">
            <a:spAutoFit/>
          </a:bodyPr>
          <a:lstStyle/>
          <a:p>
            <a:pPr algn="l"/>
            <a:r>
              <a:rPr lang="es-AR" sz="2000" b="0" i="0" dirty="0">
                <a:solidFill>
                  <a:srgbClr val="111111"/>
                </a:solidFill>
                <a:effectLst/>
                <a:latin typeface="-apple-system"/>
              </a:rPr>
              <a:t>Las primeras aplicaciones se centraron en la mejora de imágenes en registros fotográficos. Por ejemplo, para corregir las zonas borrosas causadas por desenfoques en el sistema óptico, un problema atribuido a la presencia de componentes de baja frecuencia en el espectro de la imagen.</a:t>
            </a:r>
          </a:p>
          <a:p>
            <a:pPr algn="l"/>
            <a:endParaRPr lang="es-AR" sz="2000" i="0" dirty="0">
              <a:solidFill>
                <a:srgbClr val="111111"/>
              </a:solidFill>
              <a:effectLst/>
              <a:latin typeface="-apple-system"/>
            </a:endParaRPr>
          </a:p>
          <a:p>
            <a:pPr algn="l"/>
            <a:r>
              <a:rPr lang="es-AR" sz="2000" i="0" dirty="0">
                <a:solidFill>
                  <a:srgbClr val="111111"/>
                </a:solidFill>
                <a:effectLst/>
                <a:latin typeface="-apple-system"/>
              </a:rPr>
              <a:t>Degradación de la imagen debido a la baja calidad del medio de registro: </a:t>
            </a:r>
            <a:r>
              <a:rPr lang="es-AR" sz="2000" b="0" i="0" dirty="0">
                <a:solidFill>
                  <a:srgbClr val="111111"/>
                </a:solidFill>
                <a:effectLst/>
                <a:latin typeface="-apple-system"/>
              </a:rPr>
              <a:t>En general, el ruido se asocia con componentes de alta frecuencia. La implementación de un filtro en el plano focal que bloquee estas frecuencias puede mejorar significativamente la definición de la imagen final.</a:t>
            </a:r>
          </a:p>
        </p:txBody>
      </p:sp>
      <p:sp>
        <p:nvSpPr>
          <p:cNvPr id="4" name="Rectangle 25">
            <a:extLst>
              <a:ext uri="{FF2B5EF4-FFF2-40B4-BE49-F238E27FC236}">
                <a16:creationId xmlns:a16="http://schemas.microsoft.com/office/drawing/2014/main" id="{D028B3A4-614C-F6FB-9BEF-AF933B917D11}"/>
              </a:ext>
            </a:extLst>
          </p:cNvPr>
          <p:cNvSpPr>
            <a:spLocks noChangeArrowheads="1"/>
          </p:cNvSpPr>
          <p:nvPr/>
        </p:nvSpPr>
        <p:spPr bwMode="auto">
          <a:xfrm>
            <a:off x="2390486" y="568223"/>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3400" dirty="0">
                <a:solidFill>
                  <a:schemeClr val="tx2"/>
                </a:solidFill>
              </a:rPr>
              <a:t>Filtrado Óptico</a:t>
            </a:r>
          </a:p>
        </p:txBody>
      </p:sp>
    </p:spTree>
    <p:extLst>
      <p:ext uri="{BB962C8B-B14F-4D97-AF65-F5344CB8AC3E}">
        <p14:creationId xmlns:p14="http://schemas.microsoft.com/office/powerpoint/2010/main" val="379694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 descr="Diagrama&#10;&#10;Descripción generada automáticamente">
            <a:extLst>
              <a:ext uri="{FF2B5EF4-FFF2-40B4-BE49-F238E27FC236}">
                <a16:creationId xmlns:a16="http://schemas.microsoft.com/office/drawing/2014/main" id="{CBF63C54-EBB1-E086-C5BB-48A4426851D0}"/>
              </a:ext>
            </a:extLst>
          </p:cNvPr>
          <p:cNvPicPr>
            <a:picLocks noChangeAspect="1"/>
          </p:cNvPicPr>
          <p:nvPr/>
        </p:nvPicPr>
        <p:blipFill rotWithShape="1">
          <a:blip r:embed="rId2"/>
          <a:srcRect t="8863" b="1772"/>
          <a:stretch/>
        </p:blipFill>
        <p:spPr>
          <a:xfrm>
            <a:off x="457200" y="457200"/>
            <a:ext cx="11277600" cy="5943600"/>
          </a:xfrm>
          <a:prstGeom prst="rect">
            <a:avLst/>
          </a:prstGeom>
        </p:spPr>
      </p:pic>
    </p:spTree>
    <p:extLst>
      <p:ext uri="{BB962C8B-B14F-4D97-AF65-F5344CB8AC3E}">
        <p14:creationId xmlns:p14="http://schemas.microsoft.com/office/powerpoint/2010/main" val="226793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A9642D1F-D101-3EEC-ABF8-363E291DE8B7}"/>
              </a:ext>
            </a:extLst>
          </p:cNvPr>
          <p:cNvSpPr txBox="1"/>
          <p:nvPr/>
        </p:nvSpPr>
        <p:spPr>
          <a:xfrm>
            <a:off x="728663" y="1422400"/>
            <a:ext cx="5367337"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a:solidFill>
                  <a:schemeClr val="bg1"/>
                </a:solidFill>
                <a:latin typeface="+mj-lt"/>
                <a:ea typeface="+mj-ea"/>
                <a:cs typeface="+mj-cs"/>
              </a:rPr>
              <a:t>MICROSCOPIA DE CAMPO CLARO</a:t>
            </a:r>
          </a:p>
        </p:txBody>
      </p:sp>
      <p:sp>
        <p:nvSpPr>
          <p:cNvPr id="23" name="Rectangle 22">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D4AFF453-63CF-CDE2-70F7-72C7E7B5722C}"/>
              </a:ext>
            </a:extLst>
          </p:cNvPr>
          <p:cNvPicPr>
            <a:picLocks noChangeAspect="1"/>
          </p:cNvPicPr>
          <p:nvPr/>
        </p:nvPicPr>
        <p:blipFill>
          <a:blip r:embed="rId2"/>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4623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1">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 name="Rectangle 12">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a:extLst>
              <a:ext uri="{FF2B5EF4-FFF2-40B4-BE49-F238E27FC236}">
                <a16:creationId xmlns:a16="http://schemas.microsoft.com/office/drawing/2014/main" id="{44DA966F-9560-5C46-B731-43B34FA81807}"/>
              </a:ext>
            </a:extLst>
          </p:cNvPr>
          <p:cNvPicPr>
            <a:picLocks noChangeAspect="1"/>
          </p:cNvPicPr>
          <p:nvPr/>
        </p:nvPicPr>
        <p:blipFill>
          <a:blip r:embed="rId2"/>
          <a:stretch>
            <a:fillRect/>
          </a:stretch>
        </p:blipFill>
        <p:spPr>
          <a:xfrm>
            <a:off x="365760" y="1136195"/>
            <a:ext cx="4046346" cy="4327645"/>
          </a:xfrm>
          <a:prstGeom prst="rect">
            <a:avLst/>
          </a:prstGeom>
        </p:spPr>
      </p:pic>
      <p:pic>
        <p:nvPicPr>
          <p:cNvPr id="3" name="Imagen 2">
            <a:extLst>
              <a:ext uri="{FF2B5EF4-FFF2-40B4-BE49-F238E27FC236}">
                <a16:creationId xmlns:a16="http://schemas.microsoft.com/office/drawing/2014/main" id="{9B3B2E1E-A496-E395-4B9B-10D12EE55E68}"/>
              </a:ext>
            </a:extLst>
          </p:cNvPr>
          <p:cNvPicPr>
            <a:picLocks noChangeAspect="1"/>
          </p:cNvPicPr>
          <p:nvPr/>
        </p:nvPicPr>
        <p:blipFill rotWithShape="1">
          <a:blip r:embed="rId3"/>
          <a:srcRect r="803" b="10351"/>
          <a:stretch/>
        </p:blipFill>
        <p:spPr>
          <a:xfrm>
            <a:off x="4758345" y="970671"/>
            <a:ext cx="7462224" cy="4939953"/>
          </a:xfrm>
          <a:prstGeom prst="rect">
            <a:avLst/>
          </a:prstGeom>
        </p:spPr>
      </p:pic>
      <p:sp>
        <p:nvSpPr>
          <p:cNvPr id="4" name="CuadroTexto 3">
            <a:extLst>
              <a:ext uri="{FF2B5EF4-FFF2-40B4-BE49-F238E27FC236}">
                <a16:creationId xmlns:a16="http://schemas.microsoft.com/office/drawing/2014/main" id="{BADA0BC0-9A8B-B4F9-FAFB-9A24AD1B00C2}"/>
              </a:ext>
            </a:extLst>
          </p:cNvPr>
          <p:cNvSpPr txBox="1"/>
          <p:nvPr/>
        </p:nvSpPr>
        <p:spPr>
          <a:xfrm>
            <a:off x="569741" y="6010651"/>
            <a:ext cx="8686802" cy="58938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IMAGEN CELULA DE CEBOLLA (TINCION)</a:t>
            </a:r>
          </a:p>
        </p:txBody>
      </p:sp>
    </p:spTree>
    <p:extLst>
      <p:ext uri="{BB962C8B-B14F-4D97-AF65-F5344CB8AC3E}">
        <p14:creationId xmlns:p14="http://schemas.microsoft.com/office/powerpoint/2010/main" val="1338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BB84F387-B9F5-B81A-8B85-3FC8317C46BF}"/>
              </a:ext>
            </a:extLst>
          </p:cNvPr>
          <p:cNvSpPr txBox="1"/>
          <p:nvPr/>
        </p:nvSpPr>
        <p:spPr>
          <a:xfrm>
            <a:off x="728663" y="1422400"/>
            <a:ext cx="5367337"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kern="1200">
                <a:solidFill>
                  <a:schemeClr val="bg1"/>
                </a:solidFill>
                <a:latin typeface="+mj-lt"/>
                <a:ea typeface="+mj-ea"/>
                <a:cs typeface="+mj-cs"/>
              </a:rPr>
              <a:t>MICROSCOPIA DE CAMPO OSCURO</a:t>
            </a:r>
          </a:p>
        </p:txBody>
      </p:sp>
      <p:sp>
        <p:nvSpPr>
          <p:cNvPr id="10" name="Rectangle 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BD7EA7BE-0D6E-B83D-8FBA-8E1988D6964B}"/>
              </a:ext>
            </a:extLst>
          </p:cNvPr>
          <p:cNvPicPr>
            <a:picLocks noChangeAspect="1"/>
          </p:cNvPicPr>
          <p:nvPr/>
        </p:nvPicPr>
        <p:blipFill>
          <a:blip r:embed="rId2"/>
          <a:stretch>
            <a:fillRect/>
          </a:stretch>
        </p:blipFill>
        <p:spPr>
          <a:xfrm>
            <a:off x="6583776" y="1454223"/>
            <a:ext cx="4806120" cy="3844896"/>
          </a:xfrm>
          <a:prstGeom prst="rect">
            <a:avLst/>
          </a:prstGeom>
        </p:spPr>
      </p:pic>
    </p:spTree>
    <p:extLst>
      <p:ext uri="{BB962C8B-B14F-4D97-AF65-F5344CB8AC3E}">
        <p14:creationId xmlns:p14="http://schemas.microsoft.com/office/powerpoint/2010/main" val="135355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CFDF531F-7222-33AC-687A-8EE7613A6C94}"/>
              </a:ext>
            </a:extLst>
          </p:cNvPr>
          <p:cNvSpPr>
            <a:spLocks noChangeArrowheads="1"/>
          </p:cNvSpPr>
          <p:nvPr/>
        </p:nvSpPr>
        <p:spPr bwMode="auto">
          <a:xfrm>
            <a:off x="1287379" y="304801"/>
            <a:ext cx="9685421"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dirty="0">
              <a:solidFill>
                <a:schemeClr val="tx2"/>
              </a:solidFill>
            </a:endParaRPr>
          </a:p>
        </p:txBody>
      </p:sp>
      <p:sp>
        <p:nvSpPr>
          <p:cNvPr id="6" name="Rectángulo 5">
            <a:extLst>
              <a:ext uri="{FF2B5EF4-FFF2-40B4-BE49-F238E27FC236}">
                <a16:creationId xmlns:a16="http://schemas.microsoft.com/office/drawing/2014/main" id="{D8A08330-2A47-4F30-BFAA-DD887EF670D1}"/>
              </a:ext>
            </a:extLst>
          </p:cNvPr>
          <p:cNvSpPr/>
          <p:nvPr/>
        </p:nvSpPr>
        <p:spPr>
          <a:xfrm>
            <a:off x="3717754" y="4321056"/>
            <a:ext cx="8070972" cy="461665"/>
          </a:xfrm>
          <a:prstGeom prst="rect">
            <a:avLst/>
          </a:prstGeom>
        </p:spPr>
        <p:txBody>
          <a:bodyPr wrap="square">
            <a:spAutoFit/>
          </a:bodyPr>
          <a:lstStyle/>
          <a:p>
            <a:r>
              <a:rPr lang="es-AR" sz="2400" dirty="0">
                <a:sym typeface="Symbol" panose="05050102010706020507" pitchFamily="18" charset="2"/>
              </a:rPr>
              <a:t>.</a:t>
            </a:r>
            <a:endParaRPr lang="es-AR" dirty="0"/>
          </a:p>
        </p:txBody>
      </p:sp>
      <p:pic>
        <p:nvPicPr>
          <p:cNvPr id="7" name="Picture 2">
            <a:extLst>
              <a:ext uri="{FF2B5EF4-FFF2-40B4-BE49-F238E27FC236}">
                <a16:creationId xmlns:a16="http://schemas.microsoft.com/office/drawing/2014/main" id="{1B362208-82D3-2518-5516-3EF5F43E1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89" y="1736726"/>
            <a:ext cx="2299335" cy="324972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BC08E53A-A9FA-5453-6B0C-5828DAD8B696}"/>
              </a:ext>
            </a:extLst>
          </p:cNvPr>
          <p:cNvSpPr txBox="1"/>
          <p:nvPr/>
        </p:nvSpPr>
        <p:spPr>
          <a:xfrm>
            <a:off x="875682" y="5121275"/>
            <a:ext cx="2025748" cy="707886"/>
          </a:xfrm>
          <a:prstGeom prst="rect">
            <a:avLst/>
          </a:prstGeom>
          <a:noFill/>
        </p:spPr>
        <p:txBody>
          <a:bodyPr wrap="square" rtlCol="0">
            <a:spAutoFit/>
          </a:bodyPr>
          <a:lstStyle/>
          <a:p>
            <a:r>
              <a:rPr lang="es-AR" sz="2000" b="1" dirty="0"/>
              <a:t>Frits Zernike</a:t>
            </a:r>
            <a:r>
              <a:rPr lang="es-AR" sz="2000" dirty="0"/>
              <a:t> </a:t>
            </a:r>
          </a:p>
          <a:p>
            <a:r>
              <a:rPr lang="es-AR" sz="2000" dirty="0"/>
              <a:t>(1888 -1966</a:t>
            </a:r>
            <a:r>
              <a:rPr lang="es-AR" dirty="0"/>
              <a:t>)</a:t>
            </a:r>
          </a:p>
        </p:txBody>
      </p:sp>
      <p:sp>
        <p:nvSpPr>
          <p:cNvPr id="9" name="Rectángulo 8">
            <a:extLst>
              <a:ext uri="{FF2B5EF4-FFF2-40B4-BE49-F238E27FC236}">
                <a16:creationId xmlns:a16="http://schemas.microsoft.com/office/drawing/2014/main" id="{33E253D7-23E8-3793-1F27-421A506220AA}"/>
              </a:ext>
            </a:extLst>
          </p:cNvPr>
          <p:cNvSpPr/>
          <p:nvPr/>
        </p:nvSpPr>
        <p:spPr>
          <a:xfrm>
            <a:off x="3816316" y="1736726"/>
            <a:ext cx="7988300" cy="2246769"/>
          </a:xfrm>
          <a:prstGeom prst="rect">
            <a:avLst/>
          </a:prstGeom>
        </p:spPr>
        <p:txBody>
          <a:bodyPr wrap="square">
            <a:spAutoFit/>
          </a:bodyPr>
          <a:lstStyle/>
          <a:p>
            <a:r>
              <a:rPr lang="es-AR" sz="2800" dirty="0"/>
              <a:t>El microscopio de contraste de fase le valió a Zernike el premio Nobel en 1953. </a:t>
            </a:r>
          </a:p>
          <a:p>
            <a:r>
              <a:rPr lang="es-AR" sz="2800" dirty="0"/>
              <a:t>Una de las aplicaciones más fascinante es el estudio de las funciones vitales de organismos que de otro modo serian invisibles.</a:t>
            </a:r>
            <a:endParaRPr lang="es-AR" sz="2000" dirty="0"/>
          </a:p>
        </p:txBody>
      </p:sp>
      <p:sp>
        <p:nvSpPr>
          <p:cNvPr id="17" name="3 Rectángulo">
            <a:extLst>
              <a:ext uri="{FF2B5EF4-FFF2-40B4-BE49-F238E27FC236}">
                <a16:creationId xmlns:a16="http://schemas.microsoft.com/office/drawing/2014/main" id="{8436FA7D-1B1B-1E79-2840-DB6BA01098D8}"/>
              </a:ext>
            </a:extLst>
          </p:cNvPr>
          <p:cNvSpPr>
            <a:spLocks noChangeArrowheads="1"/>
          </p:cNvSpPr>
          <p:nvPr/>
        </p:nvSpPr>
        <p:spPr bwMode="auto">
          <a:xfrm>
            <a:off x="3816316" y="4244974"/>
            <a:ext cx="79883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En 1932 </a:t>
            </a:r>
            <a:r>
              <a:rPr lang="es-ES" altLang="es-AR" sz="2400" dirty="0" err="1"/>
              <a:t>Zernike</a:t>
            </a:r>
            <a:r>
              <a:rPr lang="es-ES" altLang="es-AR" sz="2400" dirty="0"/>
              <a:t> propuso una nueva técnica de contraste de fase que se basa en principios de filtrado espacial y que tiene la ventaja de que la intensidad está, bajo ciertas condiciones, linealmente relacionada con los corrimientos de fase introducidos por el objeto.</a:t>
            </a:r>
            <a:endParaRPr lang="es-AR" altLang="es-AR" sz="2400" dirty="0"/>
          </a:p>
        </p:txBody>
      </p:sp>
    </p:spTree>
    <p:extLst>
      <p:ext uri="{BB962C8B-B14F-4D97-AF65-F5344CB8AC3E}">
        <p14:creationId xmlns:p14="http://schemas.microsoft.com/office/powerpoint/2010/main" val="3589415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a:extLst>
              <a:ext uri="{FF2B5EF4-FFF2-40B4-BE49-F238E27FC236}">
                <a16:creationId xmlns:a16="http://schemas.microsoft.com/office/drawing/2014/main" id="{9AEDC149-593B-47FF-473A-49BF4374DFBF}"/>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dirty="0">
                <a:solidFill>
                  <a:schemeClr val="tx2"/>
                </a:solidFill>
              </a:rPr>
              <a:t>Microscopia de Contraste de Fase</a:t>
            </a:r>
            <a:endParaRPr lang="es-AR" altLang="es-AR" sz="3400" dirty="0">
              <a:solidFill>
                <a:schemeClr val="tx2"/>
              </a:solidFill>
            </a:endParaRPr>
          </a:p>
        </p:txBody>
      </p:sp>
      <p:sp>
        <p:nvSpPr>
          <p:cNvPr id="16387" name="2 Rectángulo">
            <a:extLst>
              <a:ext uri="{FF2B5EF4-FFF2-40B4-BE49-F238E27FC236}">
                <a16:creationId xmlns:a16="http://schemas.microsoft.com/office/drawing/2014/main" id="{6D65C42D-F1CE-295D-DFCB-D8BA787F3D2E}"/>
              </a:ext>
            </a:extLst>
          </p:cNvPr>
          <p:cNvSpPr>
            <a:spLocks noChangeArrowheads="1"/>
          </p:cNvSpPr>
          <p:nvPr/>
        </p:nvSpPr>
        <p:spPr bwMode="auto">
          <a:xfrm>
            <a:off x="879684" y="5783758"/>
            <a:ext cx="107442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200" dirty="0">
                <a:latin typeface="Tahoma" panose="020B0604030504040204" pitchFamily="34" charset="0"/>
              </a:rPr>
              <a:t>Método de máscara central oscura: se usa una máscara oscura que bloquea sólo el orden central del espectro.</a:t>
            </a:r>
          </a:p>
        </p:txBody>
      </p:sp>
      <p:sp>
        <p:nvSpPr>
          <p:cNvPr id="16388" name="3 Rectángulo">
            <a:extLst>
              <a:ext uri="{FF2B5EF4-FFF2-40B4-BE49-F238E27FC236}">
                <a16:creationId xmlns:a16="http://schemas.microsoft.com/office/drawing/2014/main" id="{6F194AE2-687B-2E3E-5D30-58F319953724}"/>
              </a:ext>
            </a:extLst>
          </p:cNvPr>
          <p:cNvSpPr>
            <a:spLocks noChangeArrowheads="1"/>
          </p:cNvSpPr>
          <p:nvPr/>
        </p:nvSpPr>
        <p:spPr bwMode="auto">
          <a:xfrm>
            <a:off x="328236" y="1993569"/>
            <a:ext cx="74898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2200" dirty="0">
                <a:latin typeface="Tahoma" panose="020B0604030504040204" pitchFamily="34" charset="0"/>
              </a:rPr>
              <a:t>Absorben poca luz, pero modifican notablemente la fase.</a:t>
            </a:r>
          </a:p>
        </p:txBody>
      </p:sp>
      <p:pic>
        <p:nvPicPr>
          <p:cNvPr id="5" name="Picture 13" descr="microscopía">
            <a:extLst>
              <a:ext uri="{FF2B5EF4-FFF2-40B4-BE49-F238E27FC236}">
                <a16:creationId xmlns:a16="http://schemas.microsoft.com/office/drawing/2014/main" id="{1573B4E1-00A5-018E-EDAD-B040899CF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7885"/>
          <a:stretch>
            <a:fillRect/>
          </a:stretch>
        </p:blipFill>
        <p:spPr bwMode="auto">
          <a:xfrm>
            <a:off x="2955319" y="3429000"/>
            <a:ext cx="6387441" cy="245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a:extLst>
              <a:ext uri="{FF2B5EF4-FFF2-40B4-BE49-F238E27FC236}">
                <a16:creationId xmlns:a16="http://schemas.microsoft.com/office/drawing/2014/main" id="{3F01438D-6945-D185-5C1D-7801D90EB41A}"/>
              </a:ext>
            </a:extLst>
          </p:cNvPr>
          <p:cNvSpPr txBox="1"/>
          <p:nvPr/>
        </p:nvSpPr>
        <p:spPr>
          <a:xfrm>
            <a:off x="328236" y="1496476"/>
            <a:ext cx="11535528" cy="461665"/>
          </a:xfrm>
          <a:prstGeom prst="rect">
            <a:avLst/>
          </a:prstGeom>
          <a:noFill/>
        </p:spPr>
        <p:txBody>
          <a:bodyPr wrap="square">
            <a:spAutoFit/>
          </a:bodyPr>
          <a:lstStyle/>
          <a:p>
            <a:r>
              <a:rPr lang="es-AR" sz="2400" dirty="0">
                <a:solidFill>
                  <a:srgbClr val="202122"/>
                </a:solidFill>
                <a:latin typeface="Arial" panose="020B0604020202020204" pitchFamily="34" charset="0"/>
              </a:rPr>
              <a:t>P</a:t>
            </a:r>
            <a:r>
              <a:rPr lang="es-AR" sz="2400" b="0" i="0" dirty="0">
                <a:solidFill>
                  <a:srgbClr val="202122"/>
                </a:solidFill>
                <a:effectLst/>
                <a:latin typeface="Arial" panose="020B0604020202020204" pitchFamily="34" charset="0"/>
              </a:rPr>
              <a:t>ermite observar </a:t>
            </a:r>
            <a:r>
              <a:rPr lang="es-AR" sz="2400" b="0" i="0" u="none" strike="noStrike" dirty="0">
                <a:effectLst/>
                <a:latin typeface="Arial" panose="020B0604020202020204" pitchFamily="34" charset="0"/>
              </a:rPr>
              <a:t>células</a:t>
            </a:r>
            <a:r>
              <a:rPr lang="es-AR" sz="2400" b="0" i="0" dirty="0">
                <a:effectLst/>
                <a:latin typeface="Arial" panose="020B0604020202020204" pitchFamily="34" charset="0"/>
              </a:rPr>
              <a:t> s</a:t>
            </a:r>
            <a:r>
              <a:rPr lang="es-AR" sz="2400" b="0" i="0" dirty="0">
                <a:solidFill>
                  <a:srgbClr val="202122"/>
                </a:solidFill>
                <a:effectLst/>
                <a:latin typeface="Arial" panose="020B0604020202020204" pitchFamily="34" charset="0"/>
              </a:rPr>
              <a:t>in colorear y resulta especialmente útil para células vivas</a:t>
            </a:r>
            <a:endParaRPr lang="es-AR"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1DBF4803-AAD7-4A45-9441-5D225535D2D1}"/>
              </a:ext>
            </a:extLst>
          </p:cNvPr>
          <p:cNvSpPr/>
          <p:nvPr/>
        </p:nvSpPr>
        <p:spPr>
          <a:xfrm>
            <a:off x="3672474" y="605157"/>
            <a:ext cx="2754600" cy="461665"/>
          </a:xfrm>
          <a:prstGeom prst="rect">
            <a:avLst/>
          </a:prstGeom>
        </p:spPr>
        <p:txBody>
          <a:bodyPr wrap="none">
            <a:spAutoFit/>
          </a:bodyPr>
          <a:lstStyle/>
          <a:p>
            <a:r>
              <a:rPr lang="es-AR" sz="2400" dirty="0"/>
              <a:t>CONTRASTE DE FASE</a:t>
            </a:r>
            <a:endParaRPr lang="es-AR" dirty="0"/>
          </a:p>
        </p:txBody>
      </p:sp>
      <p:sp>
        <p:nvSpPr>
          <p:cNvPr id="4" name="Rectángulo 3">
            <a:extLst>
              <a:ext uri="{FF2B5EF4-FFF2-40B4-BE49-F238E27FC236}">
                <a16:creationId xmlns:a16="http://schemas.microsoft.com/office/drawing/2014/main" id="{24D4FA63-D8A7-4A86-9EC5-C1374175959A}"/>
              </a:ext>
            </a:extLst>
          </p:cNvPr>
          <p:cNvSpPr/>
          <p:nvPr/>
        </p:nvSpPr>
        <p:spPr>
          <a:xfrm>
            <a:off x="1028514" y="1578497"/>
            <a:ext cx="10172886" cy="1938992"/>
          </a:xfrm>
          <a:prstGeom prst="rect">
            <a:avLst/>
          </a:prstGeom>
        </p:spPr>
        <p:txBody>
          <a:bodyPr wrap="square">
            <a:spAutoFit/>
          </a:bodyPr>
          <a:lstStyle/>
          <a:p>
            <a:r>
              <a:rPr lang="es-AR" sz="2400" dirty="0"/>
              <a:t>Un objeto puede verse porque se destaca de su entorno: ya sea tiene color, tono o ausencia de color que le proporciona un contraste con el fondo. Ese tipo de estructura se denomina </a:t>
            </a:r>
            <a:r>
              <a:rPr lang="es-AR" sz="2400" u="sng" dirty="0">
                <a:effectLst>
                  <a:outerShdw blurRad="38100" dist="38100" dir="2700000" algn="tl">
                    <a:srgbClr val="000000">
                      <a:alpha val="43137"/>
                    </a:srgbClr>
                  </a:outerShdw>
                </a:effectLst>
              </a:rPr>
              <a:t>objeto de amplitud</a:t>
            </a:r>
            <a:r>
              <a:rPr lang="es-AR" sz="2400" dirty="0"/>
              <a:t> porque se observa por medio de las variaciones que ocasiona en la amplitud de la onda de luz. La onda de tal objeto refleja o transmite queda modulada en amplitud.</a:t>
            </a:r>
            <a:endParaRPr lang="es-AR" dirty="0"/>
          </a:p>
        </p:txBody>
      </p:sp>
      <p:sp>
        <p:nvSpPr>
          <p:cNvPr id="5" name="Rectángulo 4">
            <a:extLst>
              <a:ext uri="{FF2B5EF4-FFF2-40B4-BE49-F238E27FC236}">
                <a16:creationId xmlns:a16="http://schemas.microsoft.com/office/drawing/2014/main" id="{FF19495E-84B1-47C2-A286-12A746B4350E}"/>
              </a:ext>
            </a:extLst>
          </p:cNvPr>
          <p:cNvSpPr/>
          <p:nvPr/>
        </p:nvSpPr>
        <p:spPr>
          <a:xfrm>
            <a:off x="1124767" y="4079174"/>
            <a:ext cx="10305233" cy="1200329"/>
          </a:xfrm>
          <a:prstGeom prst="rect">
            <a:avLst/>
          </a:prstGeom>
        </p:spPr>
        <p:txBody>
          <a:bodyPr wrap="square">
            <a:spAutoFit/>
          </a:bodyPr>
          <a:lstStyle/>
          <a:p>
            <a:r>
              <a:rPr lang="es-AR" sz="2400" dirty="0"/>
              <a:t>Cuando queremos ver </a:t>
            </a:r>
            <a:r>
              <a:rPr lang="es-AR" sz="2400" u="sng" dirty="0">
                <a:effectLst>
                  <a:outerShdw blurRad="38100" dist="38100" dir="2700000" algn="tl">
                    <a:srgbClr val="000000">
                      <a:alpha val="43137"/>
                    </a:srgbClr>
                  </a:outerShdw>
                </a:effectLst>
              </a:rPr>
              <a:t>objeto de fase</a:t>
            </a:r>
            <a:r>
              <a:rPr lang="es-AR" sz="2400" dirty="0"/>
              <a:t>, es decir aquellos objetos que son transparente y que por lo tanto no forman ningún contraste con su entorno y que alteran solamente la fase de la onda detectada.</a:t>
            </a:r>
            <a:endParaRPr lang="es-AR" dirty="0"/>
          </a:p>
        </p:txBody>
      </p:sp>
      <p:sp>
        <p:nvSpPr>
          <p:cNvPr id="6" name="Rectángulo 5">
            <a:extLst>
              <a:ext uri="{FF2B5EF4-FFF2-40B4-BE49-F238E27FC236}">
                <a16:creationId xmlns:a16="http://schemas.microsoft.com/office/drawing/2014/main" id="{961E873D-C8A5-C16A-7A74-DAAF6C4757B8}"/>
              </a:ext>
            </a:extLst>
          </p:cNvPr>
          <p:cNvSpPr/>
          <p:nvPr/>
        </p:nvSpPr>
        <p:spPr>
          <a:xfrm>
            <a:off x="1127609" y="5633139"/>
            <a:ext cx="10470833" cy="461665"/>
          </a:xfrm>
          <a:prstGeom prst="rect">
            <a:avLst/>
          </a:prstGeom>
        </p:spPr>
        <p:txBody>
          <a:bodyPr wrap="square">
            <a:spAutoFit/>
          </a:bodyPr>
          <a:lstStyle/>
          <a:p>
            <a:r>
              <a:rPr lang="es-AR" sz="2400" dirty="0">
                <a:solidFill>
                  <a:srgbClr val="202122"/>
                </a:solidFill>
                <a:latin typeface="Arial" panose="020B0604020202020204" pitchFamily="34" charset="0"/>
              </a:rPr>
              <a:t>El ojo no puede detectar variaciones de fase, tales objetos son invisibles.</a:t>
            </a:r>
          </a:p>
        </p:txBody>
      </p:sp>
    </p:spTree>
    <p:extLst>
      <p:ext uri="{BB962C8B-B14F-4D97-AF65-F5344CB8AC3E}">
        <p14:creationId xmlns:p14="http://schemas.microsoft.com/office/powerpoint/2010/main" val="185118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B55D9DE-260D-42E9-BF92-0144AD5FCF4E}"/>
              </a:ext>
            </a:extLst>
          </p:cNvPr>
          <p:cNvSpPr/>
          <p:nvPr/>
        </p:nvSpPr>
        <p:spPr>
          <a:xfrm>
            <a:off x="1048535" y="979225"/>
            <a:ext cx="9942465" cy="1200329"/>
          </a:xfrm>
          <a:prstGeom prst="rect">
            <a:avLst/>
          </a:prstGeom>
        </p:spPr>
        <p:txBody>
          <a:bodyPr wrap="square">
            <a:spAutoFit/>
          </a:bodyPr>
          <a:lstStyle/>
          <a:p>
            <a:r>
              <a:rPr lang="es-AR" sz="2400" dirty="0">
                <a:solidFill>
                  <a:srgbClr val="202122"/>
                </a:solidFill>
                <a:latin typeface="Arial" panose="020B0604020202020204" pitchFamily="34" charset="0"/>
              </a:rPr>
              <a:t>Es un problema que se les presenta los biólogos y ellos son capaces de convertir un objeto de fase en objeto de amplitud (ellos desarrollaron técnicas para teñir las muestras microscópicas transparentes)</a:t>
            </a:r>
          </a:p>
        </p:txBody>
      </p:sp>
      <p:sp>
        <p:nvSpPr>
          <p:cNvPr id="4" name="Rectángulo 3">
            <a:extLst>
              <a:ext uri="{FF2B5EF4-FFF2-40B4-BE49-F238E27FC236}">
                <a16:creationId xmlns:a16="http://schemas.microsoft.com/office/drawing/2014/main" id="{C2EE1FB0-E2E1-4D18-B6A3-C1AA8A5F9F4E}"/>
              </a:ext>
            </a:extLst>
          </p:cNvPr>
          <p:cNvSpPr/>
          <p:nvPr/>
        </p:nvSpPr>
        <p:spPr>
          <a:xfrm>
            <a:off x="1201000" y="2930983"/>
            <a:ext cx="9942465" cy="1200329"/>
          </a:xfrm>
          <a:prstGeom prst="rect">
            <a:avLst/>
          </a:prstGeom>
        </p:spPr>
        <p:txBody>
          <a:bodyPr wrap="square">
            <a:spAutoFit/>
          </a:bodyPr>
          <a:lstStyle/>
          <a:p>
            <a:r>
              <a:rPr lang="es-AR" sz="2400" dirty="0">
                <a:solidFill>
                  <a:srgbClr val="202122"/>
                </a:solidFill>
                <a:latin typeface="Arial" panose="020B0604020202020204" pitchFamily="34" charset="0"/>
              </a:rPr>
              <a:t>Estas técnicas de teñido muchas veces no son viables ya que el colorante muchas veces mata la muestra cuyos procesos vitales se están estudiando.</a:t>
            </a:r>
          </a:p>
        </p:txBody>
      </p:sp>
      <p:sp>
        <p:nvSpPr>
          <p:cNvPr id="6" name="CuadroTexto 5">
            <a:extLst>
              <a:ext uri="{FF2B5EF4-FFF2-40B4-BE49-F238E27FC236}">
                <a16:creationId xmlns:a16="http://schemas.microsoft.com/office/drawing/2014/main" id="{8EB54BCC-F302-09D4-22FC-901A89539F12}"/>
              </a:ext>
            </a:extLst>
          </p:cNvPr>
          <p:cNvSpPr txBox="1"/>
          <p:nvPr/>
        </p:nvSpPr>
        <p:spPr>
          <a:xfrm>
            <a:off x="1124767" y="4593983"/>
            <a:ext cx="9790000" cy="1200329"/>
          </a:xfrm>
          <a:prstGeom prst="rect">
            <a:avLst/>
          </a:prstGeom>
          <a:noFill/>
        </p:spPr>
        <p:txBody>
          <a:bodyPr wrap="square">
            <a:spAutoFit/>
          </a:bodyPr>
          <a:lstStyle/>
          <a:p>
            <a:r>
              <a:rPr lang="es-AR" sz="2400" b="0" i="0" dirty="0">
                <a:solidFill>
                  <a:srgbClr val="202122"/>
                </a:solidFill>
                <a:effectLst/>
                <a:latin typeface="Arial" panose="020B0604020202020204" pitchFamily="34" charset="0"/>
              </a:rPr>
              <a:t>​La mayoría de los organismos vivos no pueden ser teñidos debido a que los colorantes utilizados pueden dañar su estructura celular hasta el punto de su muerte.</a:t>
            </a:r>
            <a:endParaRPr lang="es-AR" sz="2400" dirty="0"/>
          </a:p>
        </p:txBody>
      </p:sp>
    </p:spTree>
    <p:extLst>
      <p:ext uri="{BB962C8B-B14F-4D97-AF65-F5344CB8AC3E}">
        <p14:creationId xmlns:p14="http://schemas.microsoft.com/office/powerpoint/2010/main" val="417886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0">
            <a:extLst>
              <a:ext uri="{FF2B5EF4-FFF2-40B4-BE49-F238E27FC236}">
                <a16:creationId xmlns:a16="http://schemas.microsoft.com/office/drawing/2014/main" id="{EC44CF06-E65A-561B-7BD3-C1CE34738F12}"/>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2052" name="3 Rectángulo">
            <a:extLst>
              <a:ext uri="{FF2B5EF4-FFF2-40B4-BE49-F238E27FC236}">
                <a16:creationId xmlns:a16="http://schemas.microsoft.com/office/drawing/2014/main" id="{93031610-5923-C6B0-3CF1-96D98AABB335}"/>
              </a:ext>
            </a:extLst>
          </p:cNvPr>
          <p:cNvSpPr>
            <a:spLocks noChangeArrowheads="1"/>
          </p:cNvSpPr>
          <p:nvPr/>
        </p:nvSpPr>
        <p:spPr bwMode="auto">
          <a:xfrm>
            <a:off x="385011" y="1806575"/>
            <a:ext cx="97305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Supongamos que el objeto tiene una transmitancia dada por:</a:t>
            </a:r>
            <a:endParaRPr lang="es-AR" altLang="es-AR" sz="2400" dirty="0"/>
          </a:p>
        </p:txBody>
      </p:sp>
      <p:sp>
        <p:nvSpPr>
          <p:cNvPr id="2053" name="Rectangle 2">
            <a:extLst>
              <a:ext uri="{FF2B5EF4-FFF2-40B4-BE49-F238E27FC236}">
                <a16:creationId xmlns:a16="http://schemas.microsoft.com/office/drawing/2014/main" id="{ED829ECE-7C90-0868-D88E-F33C700F08F4}"/>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graphicFrame>
        <p:nvGraphicFramePr>
          <p:cNvPr id="2050" name="5 Objeto">
            <a:extLst>
              <a:ext uri="{FF2B5EF4-FFF2-40B4-BE49-F238E27FC236}">
                <a16:creationId xmlns:a16="http://schemas.microsoft.com/office/drawing/2014/main" id="{6F4B567B-D292-445D-365E-10E20D9F1CD9}"/>
              </a:ext>
            </a:extLst>
          </p:cNvPr>
          <p:cNvGraphicFramePr>
            <a:graphicFrameLocks noChangeAspect="1"/>
          </p:cNvGraphicFramePr>
          <p:nvPr>
            <p:extLst>
              <p:ext uri="{D42A27DB-BD31-4B8C-83A1-F6EECF244321}">
                <p14:modId xmlns:p14="http://schemas.microsoft.com/office/powerpoint/2010/main" val="3370047859"/>
              </p:ext>
            </p:extLst>
          </p:nvPr>
        </p:nvGraphicFramePr>
        <p:xfrm>
          <a:off x="1708732" y="2603778"/>
          <a:ext cx="4769757" cy="728148"/>
        </p:xfrm>
        <a:graphic>
          <a:graphicData uri="http://schemas.openxmlformats.org/presentationml/2006/ole">
            <mc:AlternateContent xmlns:mc="http://schemas.openxmlformats.org/markup-compatibility/2006">
              <mc:Choice xmlns:v="urn:schemas-microsoft-com:vml" Requires="v">
                <p:oleObj name="Ecuación" r:id="rId2" imgW="1396800" imgH="215640" progId="Equation.3">
                  <p:embed/>
                </p:oleObj>
              </mc:Choice>
              <mc:Fallback>
                <p:oleObj name="Ecuación" r:id="rId2" imgW="1396800" imgH="215640" progId="Equation.3">
                  <p:embed/>
                  <p:pic>
                    <p:nvPicPr>
                      <p:cNvPr id="2050" name="5 Objeto">
                        <a:extLst>
                          <a:ext uri="{FF2B5EF4-FFF2-40B4-BE49-F238E27FC236}">
                            <a16:creationId xmlns:a16="http://schemas.microsoft.com/office/drawing/2014/main" id="{6F4B567B-D292-445D-365E-10E20D9F1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732" y="2603778"/>
                        <a:ext cx="4769757" cy="728148"/>
                      </a:xfrm>
                      <a:prstGeom prst="rect">
                        <a:avLst/>
                      </a:prstGeom>
                      <a:noFill/>
                      <a:ln>
                        <a:noFill/>
                      </a:ln>
                    </p:spPr>
                  </p:pic>
                </p:oleObj>
              </mc:Fallback>
            </mc:AlternateContent>
          </a:graphicData>
        </a:graphic>
      </p:graphicFrame>
      <p:sp>
        <p:nvSpPr>
          <p:cNvPr id="2054" name="6 Rectángulo">
            <a:extLst>
              <a:ext uri="{FF2B5EF4-FFF2-40B4-BE49-F238E27FC236}">
                <a16:creationId xmlns:a16="http://schemas.microsoft.com/office/drawing/2014/main" id="{880C1BE6-62AE-CE22-DDBB-3B96435961A0}"/>
              </a:ext>
            </a:extLst>
          </p:cNvPr>
          <p:cNvSpPr>
            <a:spLocks noChangeArrowheads="1"/>
          </p:cNvSpPr>
          <p:nvPr/>
        </p:nvSpPr>
        <p:spPr bwMode="auto">
          <a:xfrm>
            <a:off x="541421" y="4019550"/>
            <a:ext cx="5554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000" dirty="0"/>
              <a:t>Iluminamos con luz coherente, que el sistema tiene aumento 1 y que despreciamos la extensión finita de las pupilas de entrada y salida.</a:t>
            </a:r>
            <a:endParaRPr lang="es-AR" altLang="es-AR" sz="2000" dirty="0"/>
          </a:p>
        </p:txBody>
      </p:sp>
      <p:pic>
        <p:nvPicPr>
          <p:cNvPr id="2" name="Imagen 1">
            <a:extLst>
              <a:ext uri="{FF2B5EF4-FFF2-40B4-BE49-F238E27FC236}">
                <a16:creationId xmlns:a16="http://schemas.microsoft.com/office/drawing/2014/main" id="{914B3092-C1DA-2E0A-DDEF-79E93559CFAA}"/>
              </a:ext>
            </a:extLst>
          </p:cNvPr>
          <p:cNvPicPr>
            <a:picLocks noChangeAspect="1"/>
          </p:cNvPicPr>
          <p:nvPr/>
        </p:nvPicPr>
        <p:blipFill>
          <a:blip r:embed="rId4"/>
          <a:stretch>
            <a:fillRect/>
          </a:stretch>
        </p:blipFill>
        <p:spPr>
          <a:xfrm>
            <a:off x="6457695" y="3499366"/>
            <a:ext cx="5178239" cy="3053833"/>
          </a:xfrm>
          <a:prstGeom prst="rect">
            <a:avLst/>
          </a:prstGeom>
        </p:spPr>
      </p:pic>
      <p:cxnSp>
        <p:nvCxnSpPr>
          <p:cNvPr id="4" name="Conector recto de flecha 3">
            <a:extLst>
              <a:ext uri="{FF2B5EF4-FFF2-40B4-BE49-F238E27FC236}">
                <a16:creationId xmlns:a16="http://schemas.microsoft.com/office/drawing/2014/main" id="{FE6F208C-63B3-041C-30A9-1661F86567A7}"/>
              </a:ext>
            </a:extLst>
          </p:cNvPr>
          <p:cNvCxnSpPr>
            <a:cxnSpLocks/>
          </p:cNvCxnSpPr>
          <p:nvPr/>
        </p:nvCxnSpPr>
        <p:spPr>
          <a:xfrm>
            <a:off x="5250280" y="3331926"/>
            <a:ext cx="1391152" cy="12578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
            <a:extLst>
              <a:ext uri="{FF2B5EF4-FFF2-40B4-BE49-F238E27FC236}">
                <a16:creationId xmlns:a16="http://schemas.microsoft.com/office/drawing/2014/main" id="{84E7F645-B289-88B2-2A40-068283208BA9}"/>
              </a:ext>
            </a:extLst>
          </p:cNvPr>
          <p:cNvSpPr>
            <a:spLocks noChangeArrowheads="1"/>
          </p:cNvSpPr>
          <p:nvPr/>
        </p:nvSpPr>
        <p:spPr bwMode="auto">
          <a:xfrm>
            <a:off x="2235493" y="-81336"/>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dirty="0">
                <a:solidFill>
                  <a:schemeClr val="tx2"/>
                </a:solidFill>
              </a:rPr>
              <a:t>Microscopia de Contraste de Fase</a:t>
            </a:r>
            <a:endParaRPr lang="es-AR" altLang="es-AR" sz="3400" dirty="0">
              <a:solidFill>
                <a:schemeClr val="tx2"/>
              </a:solidFill>
            </a:endParaRPr>
          </a:p>
        </p:txBody>
      </p:sp>
      <p:sp>
        <p:nvSpPr>
          <p:cNvPr id="3076" name="3 Rectángulo">
            <a:extLst>
              <a:ext uri="{FF2B5EF4-FFF2-40B4-BE49-F238E27FC236}">
                <a16:creationId xmlns:a16="http://schemas.microsoft.com/office/drawing/2014/main" id="{5F5A86DF-6D57-90EE-BBA8-8983617FF57F}"/>
              </a:ext>
            </a:extLst>
          </p:cNvPr>
          <p:cNvSpPr>
            <a:spLocks noChangeArrowheads="1"/>
          </p:cNvSpPr>
          <p:nvPr/>
        </p:nvSpPr>
        <p:spPr bwMode="auto">
          <a:xfrm>
            <a:off x="610059" y="1179539"/>
            <a:ext cx="1079466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Para asegurar la linealidad entre los corrimientos de fase y la intensidad, supondremos que la región variable del objeto introduce corrimientos de fase , menores que 2</a:t>
            </a:r>
            <a:r>
              <a:rPr lang="es-ES" altLang="es-AR" sz="2400" dirty="0">
                <a:sym typeface="Symbol" panose="05050102010706020507" pitchFamily="18" charset="2"/>
              </a:rPr>
              <a:t></a:t>
            </a:r>
            <a:r>
              <a:rPr lang="es-ES" altLang="es-AR" sz="2400" dirty="0"/>
              <a:t> radianes en cuyo caso una primera aproximación a la amplitud de transmitancia será:</a:t>
            </a:r>
            <a:endParaRPr lang="es-AR" altLang="es-AR" sz="2400" dirty="0"/>
          </a:p>
        </p:txBody>
      </p:sp>
      <p:sp>
        <p:nvSpPr>
          <p:cNvPr id="3077" name="Rectangle 2">
            <a:extLst>
              <a:ext uri="{FF2B5EF4-FFF2-40B4-BE49-F238E27FC236}">
                <a16:creationId xmlns:a16="http://schemas.microsoft.com/office/drawing/2014/main" id="{66510E6D-DC41-F007-A11D-922E2085DC2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3079" name="8 Rectángulo">
            <a:extLst>
              <a:ext uri="{FF2B5EF4-FFF2-40B4-BE49-F238E27FC236}">
                <a16:creationId xmlns:a16="http://schemas.microsoft.com/office/drawing/2014/main" id="{BDC3A736-AFF2-CB3A-6F59-AA4308F8F450}"/>
              </a:ext>
            </a:extLst>
          </p:cNvPr>
          <p:cNvSpPr>
            <a:spLocks noChangeArrowheads="1"/>
          </p:cNvSpPr>
          <p:nvPr/>
        </p:nvSpPr>
        <p:spPr bwMode="auto">
          <a:xfrm>
            <a:off x="1084513" y="4745589"/>
            <a:ext cx="374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dirty="0"/>
              <a:t>Corrimiento de fase promedio constante. Onda intensa</a:t>
            </a:r>
            <a:endParaRPr lang="es-AR" altLang="es-AR" dirty="0"/>
          </a:p>
        </p:txBody>
      </p:sp>
      <p:sp>
        <p:nvSpPr>
          <p:cNvPr id="3080" name="9 Rectángulo">
            <a:extLst>
              <a:ext uri="{FF2B5EF4-FFF2-40B4-BE49-F238E27FC236}">
                <a16:creationId xmlns:a16="http://schemas.microsoft.com/office/drawing/2014/main" id="{B87DFB98-6EA4-725D-DAD9-349B6CD0CA9C}"/>
              </a:ext>
            </a:extLst>
          </p:cNvPr>
          <p:cNvSpPr>
            <a:spLocks noChangeArrowheads="1"/>
          </p:cNvSpPr>
          <p:nvPr/>
        </p:nvSpPr>
        <p:spPr bwMode="auto">
          <a:xfrm>
            <a:off x="5927185" y="4521001"/>
            <a:ext cx="41673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dirty="0"/>
              <a:t>Corrimiento de fase variable. Luz deflectada respecto del eje óptico</a:t>
            </a:r>
            <a:endParaRPr lang="es-AR" altLang="es-AR" dirty="0"/>
          </a:p>
        </p:txBody>
      </p:sp>
      <p:pic>
        <p:nvPicPr>
          <p:cNvPr id="6" name="Imagen 5">
            <a:extLst>
              <a:ext uri="{FF2B5EF4-FFF2-40B4-BE49-F238E27FC236}">
                <a16:creationId xmlns:a16="http://schemas.microsoft.com/office/drawing/2014/main" id="{D58A1E3B-990A-C874-6865-B6335FD214BF}"/>
              </a:ext>
            </a:extLst>
          </p:cNvPr>
          <p:cNvPicPr>
            <a:picLocks noChangeAspect="1"/>
          </p:cNvPicPr>
          <p:nvPr/>
        </p:nvPicPr>
        <p:blipFill>
          <a:blip r:embed="rId2"/>
          <a:stretch>
            <a:fillRect/>
          </a:stretch>
        </p:blipFill>
        <p:spPr>
          <a:xfrm>
            <a:off x="1376504" y="3574875"/>
            <a:ext cx="8339081" cy="922337"/>
          </a:xfrm>
          <a:prstGeom prst="rect">
            <a:avLst/>
          </a:prstGeom>
        </p:spPr>
      </p:pic>
      <p:cxnSp>
        <p:nvCxnSpPr>
          <p:cNvPr id="3078" name="7 Conector recto de flecha">
            <a:extLst>
              <a:ext uri="{FF2B5EF4-FFF2-40B4-BE49-F238E27FC236}">
                <a16:creationId xmlns:a16="http://schemas.microsoft.com/office/drawing/2014/main" id="{C59D06B1-3CED-AC27-4ACE-76C8F35EF076}"/>
              </a:ext>
            </a:extLst>
          </p:cNvPr>
          <p:cNvCxnSpPr>
            <a:cxnSpLocks noChangeShapeType="1"/>
          </p:cNvCxnSpPr>
          <p:nvPr/>
        </p:nvCxnSpPr>
        <p:spPr bwMode="auto">
          <a:xfrm flipH="1">
            <a:off x="3634833" y="4270844"/>
            <a:ext cx="295858" cy="566358"/>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pic>
        <p:nvPicPr>
          <p:cNvPr id="2" name="Imagen 1">
            <a:extLst>
              <a:ext uri="{FF2B5EF4-FFF2-40B4-BE49-F238E27FC236}">
                <a16:creationId xmlns:a16="http://schemas.microsoft.com/office/drawing/2014/main" id="{CD443575-AF1C-1058-BA4C-D92BD66D1B35}"/>
              </a:ext>
            </a:extLst>
          </p:cNvPr>
          <p:cNvPicPr>
            <a:picLocks noChangeAspect="1"/>
          </p:cNvPicPr>
          <p:nvPr/>
        </p:nvPicPr>
        <p:blipFill>
          <a:blip r:embed="rId3"/>
          <a:stretch>
            <a:fillRect/>
          </a:stretch>
        </p:blipFill>
        <p:spPr>
          <a:xfrm>
            <a:off x="842592" y="2821070"/>
            <a:ext cx="3982071" cy="607930"/>
          </a:xfrm>
          <a:prstGeom prst="rect">
            <a:avLst/>
          </a:prstGeom>
        </p:spPr>
      </p:pic>
      <p:cxnSp>
        <p:nvCxnSpPr>
          <p:cNvPr id="3081" name="11 Conector recto de flecha">
            <a:extLst>
              <a:ext uri="{FF2B5EF4-FFF2-40B4-BE49-F238E27FC236}">
                <a16:creationId xmlns:a16="http://schemas.microsoft.com/office/drawing/2014/main" id="{33BF5C31-3E04-E729-A57A-31A2C2183595}"/>
              </a:ext>
            </a:extLst>
          </p:cNvPr>
          <p:cNvCxnSpPr>
            <a:cxnSpLocks noChangeShapeType="1"/>
          </p:cNvCxnSpPr>
          <p:nvPr/>
        </p:nvCxnSpPr>
        <p:spPr bwMode="auto">
          <a:xfrm>
            <a:off x="4944979" y="4276374"/>
            <a:ext cx="1032313" cy="403310"/>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pic>
        <p:nvPicPr>
          <p:cNvPr id="12" name="Imagen 11">
            <a:extLst>
              <a:ext uri="{FF2B5EF4-FFF2-40B4-BE49-F238E27FC236}">
                <a16:creationId xmlns:a16="http://schemas.microsoft.com/office/drawing/2014/main" id="{61087748-3767-5FE1-E619-917E25FC1F51}"/>
              </a:ext>
            </a:extLst>
          </p:cNvPr>
          <p:cNvPicPr>
            <a:picLocks noChangeAspect="1"/>
          </p:cNvPicPr>
          <p:nvPr/>
        </p:nvPicPr>
        <p:blipFill>
          <a:blip r:embed="rId4"/>
          <a:stretch>
            <a:fillRect/>
          </a:stretch>
        </p:blipFill>
        <p:spPr>
          <a:xfrm>
            <a:off x="610059" y="5354863"/>
            <a:ext cx="5514975" cy="1400175"/>
          </a:xfrm>
          <a:prstGeom prst="rect">
            <a:avLst/>
          </a:prstGeom>
        </p:spPr>
      </p:pic>
      <p:sp>
        <p:nvSpPr>
          <p:cNvPr id="14" name="9 Rectángulo">
            <a:extLst>
              <a:ext uri="{FF2B5EF4-FFF2-40B4-BE49-F238E27FC236}">
                <a16:creationId xmlns:a16="http://schemas.microsoft.com/office/drawing/2014/main" id="{42EED571-F739-0EDC-5940-5824B3D7AE18}"/>
              </a:ext>
            </a:extLst>
          </p:cNvPr>
          <p:cNvSpPr>
            <a:spLocks noChangeArrowheads="1"/>
          </p:cNvSpPr>
          <p:nvPr/>
        </p:nvSpPr>
        <p:spPr bwMode="auto">
          <a:xfrm>
            <a:off x="6729291" y="5730650"/>
            <a:ext cx="3844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dirty="0"/>
              <a:t>Si x es muy pequeño entonces</a:t>
            </a:r>
            <a:endParaRPr lang="es-AR" altLang="es-AR" dirty="0"/>
          </a:p>
        </p:txBody>
      </p:sp>
      <p:cxnSp>
        <p:nvCxnSpPr>
          <p:cNvPr id="16" name="Conector recto de flecha 15">
            <a:extLst>
              <a:ext uri="{FF2B5EF4-FFF2-40B4-BE49-F238E27FC236}">
                <a16:creationId xmlns:a16="http://schemas.microsoft.com/office/drawing/2014/main" id="{50BED1FE-4100-0FFB-6B60-7A88C22C00D8}"/>
              </a:ext>
            </a:extLst>
          </p:cNvPr>
          <p:cNvCxnSpPr/>
          <p:nvPr/>
        </p:nvCxnSpPr>
        <p:spPr>
          <a:xfrm flipV="1">
            <a:off x="3930691" y="5730650"/>
            <a:ext cx="1530444" cy="910782"/>
          </a:xfrm>
          <a:prstGeom prst="straightConnector1">
            <a:avLst/>
          </a:prstGeom>
          <a:ln w="762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5326E17-850B-24FF-04E2-9E2DA916F68E}"/>
              </a:ext>
            </a:extLst>
          </p:cNvPr>
          <p:cNvSpPr/>
          <p:nvPr/>
        </p:nvSpPr>
        <p:spPr>
          <a:xfrm>
            <a:off x="2911642" y="5546558"/>
            <a:ext cx="1019049" cy="1094874"/>
          </a:xfrm>
          <a:prstGeom prst="ellipse">
            <a:avLst/>
          </a:prstGeom>
          <a:noFill/>
          <a:ln w="571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9" name="7 Conector recto de flecha">
            <a:extLst>
              <a:ext uri="{FF2B5EF4-FFF2-40B4-BE49-F238E27FC236}">
                <a16:creationId xmlns:a16="http://schemas.microsoft.com/office/drawing/2014/main" id="{4EAA8E39-2835-9D93-B8DD-1BD3F162AE08}"/>
              </a:ext>
            </a:extLst>
          </p:cNvPr>
          <p:cNvCxnSpPr>
            <a:cxnSpLocks noChangeShapeType="1"/>
          </p:cNvCxnSpPr>
          <p:nvPr/>
        </p:nvCxnSpPr>
        <p:spPr bwMode="auto">
          <a:xfrm flipV="1">
            <a:off x="3907860" y="4332040"/>
            <a:ext cx="3175132" cy="1272077"/>
          </a:xfrm>
          <a:prstGeom prst="straightConnector1">
            <a:avLst/>
          </a:prstGeom>
          <a:noFill/>
          <a:ln w="38100" algn="ctr">
            <a:solidFill>
              <a:schemeClr val="accent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animEffect transition="in" filter="fade">
                                      <p:cBhvr>
                                        <p:cTn id="11" dur="500"/>
                                        <p:tgtEl>
                                          <p:spTgt spid="307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79"/>
                                        </p:tgtEl>
                                        <p:attrNameLst>
                                          <p:attrName>style.visibility</p:attrName>
                                        </p:attrNameLst>
                                      </p:cBhvr>
                                      <p:to>
                                        <p:strVal val="visible"/>
                                      </p:to>
                                    </p:set>
                                    <p:animEffect transition="in" filter="fade">
                                      <p:cBhvr>
                                        <p:cTn id="14" dur="500"/>
                                        <p:tgtEl>
                                          <p:spTgt spid="307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81"/>
                                        </p:tgtEl>
                                        <p:attrNameLst>
                                          <p:attrName>style.visibility</p:attrName>
                                        </p:attrNameLst>
                                      </p:cBhvr>
                                      <p:to>
                                        <p:strVal val="visible"/>
                                      </p:to>
                                    </p:set>
                                    <p:animEffect transition="in" filter="fade">
                                      <p:cBhvr>
                                        <p:cTn id="19" dur="500"/>
                                        <p:tgtEl>
                                          <p:spTgt spid="30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fad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P spid="3080" grpId="0"/>
      <p:bldP spid="14" grpId="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7996A7F-7865-E47F-2FB2-4110039D17C7}"/>
              </a:ext>
            </a:extLst>
          </p:cNvPr>
          <p:cNvPicPr>
            <a:picLocks noChangeAspect="1"/>
          </p:cNvPicPr>
          <p:nvPr/>
        </p:nvPicPr>
        <p:blipFill>
          <a:blip r:embed="rId2"/>
          <a:stretch>
            <a:fillRect/>
          </a:stretch>
        </p:blipFill>
        <p:spPr>
          <a:xfrm>
            <a:off x="643467" y="852678"/>
            <a:ext cx="10905066" cy="515264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569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
            <a:extLst>
              <a:ext uri="{FF2B5EF4-FFF2-40B4-BE49-F238E27FC236}">
                <a16:creationId xmlns:a16="http://schemas.microsoft.com/office/drawing/2014/main" id="{52BA4BB3-8459-1161-4DE8-393E000C12D3}"/>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4100" name="3 Rectángulo">
            <a:extLst>
              <a:ext uri="{FF2B5EF4-FFF2-40B4-BE49-F238E27FC236}">
                <a16:creationId xmlns:a16="http://schemas.microsoft.com/office/drawing/2014/main" id="{2684E68F-7808-778F-B4A5-7D457A36A502}"/>
              </a:ext>
            </a:extLst>
          </p:cNvPr>
          <p:cNvSpPr>
            <a:spLocks noChangeArrowheads="1"/>
          </p:cNvSpPr>
          <p:nvPr/>
        </p:nvSpPr>
        <p:spPr bwMode="auto">
          <a:xfrm>
            <a:off x="1540042" y="1902006"/>
            <a:ext cx="911191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La intensidad de la imagen producida por un microscopio convencional en esta aproximación se puede escribir como</a:t>
            </a:r>
            <a:endParaRPr lang="es-AR" altLang="es-AR" sz="2400" dirty="0"/>
          </a:p>
        </p:txBody>
      </p:sp>
      <p:sp>
        <p:nvSpPr>
          <p:cNvPr id="4101" name="Rectangle 2">
            <a:extLst>
              <a:ext uri="{FF2B5EF4-FFF2-40B4-BE49-F238E27FC236}">
                <a16:creationId xmlns:a16="http://schemas.microsoft.com/office/drawing/2014/main" id="{1B73EF7A-B414-1A15-8CF4-1AF210C3E5C5}"/>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4102" name="Rectangle 2">
            <a:extLst>
              <a:ext uri="{FF2B5EF4-FFF2-40B4-BE49-F238E27FC236}">
                <a16:creationId xmlns:a16="http://schemas.microsoft.com/office/drawing/2014/main" id="{9C74A0FA-85FF-B829-9DC1-570CD94A9623}"/>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graphicFrame>
        <p:nvGraphicFramePr>
          <p:cNvPr id="4098" name="6 Objeto">
            <a:extLst>
              <a:ext uri="{FF2B5EF4-FFF2-40B4-BE49-F238E27FC236}">
                <a16:creationId xmlns:a16="http://schemas.microsoft.com/office/drawing/2014/main" id="{7A1280F9-9CEF-FEE9-99E2-5AC86C87FA7A}"/>
              </a:ext>
            </a:extLst>
          </p:cNvPr>
          <p:cNvGraphicFramePr>
            <a:graphicFrameLocks noChangeAspect="1"/>
          </p:cNvGraphicFramePr>
          <p:nvPr/>
        </p:nvGraphicFramePr>
        <p:xfrm>
          <a:off x="4105276" y="3516313"/>
          <a:ext cx="3146425" cy="850900"/>
        </p:xfrm>
        <a:graphic>
          <a:graphicData uri="http://schemas.openxmlformats.org/presentationml/2006/ole">
            <mc:AlternateContent xmlns:mc="http://schemas.openxmlformats.org/markup-compatibility/2006">
              <mc:Choice xmlns:v="urn:schemas-microsoft-com:vml" Requires="v">
                <p:oleObj name="Ecuación" r:id="rId2" imgW="1028700" imgH="279400" progId="Equation.3">
                  <p:embed/>
                </p:oleObj>
              </mc:Choice>
              <mc:Fallback>
                <p:oleObj name="Ecuación" r:id="rId2" imgW="1028700" imgH="279400" progId="Equation.3">
                  <p:embed/>
                  <p:pic>
                    <p:nvPicPr>
                      <p:cNvPr id="4098" name="6 Objeto">
                        <a:extLst>
                          <a:ext uri="{FF2B5EF4-FFF2-40B4-BE49-F238E27FC236}">
                            <a16:creationId xmlns:a16="http://schemas.microsoft.com/office/drawing/2014/main" id="{7A1280F9-9CEF-FEE9-99E2-5AC86C87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276" y="3516313"/>
                        <a:ext cx="31464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03" name="12 Rectángulo">
            <a:extLst>
              <a:ext uri="{FF2B5EF4-FFF2-40B4-BE49-F238E27FC236}">
                <a16:creationId xmlns:a16="http://schemas.microsoft.com/office/drawing/2014/main" id="{E585312F-7601-35A5-A9B4-9E8D265E39BC}"/>
              </a:ext>
            </a:extLst>
          </p:cNvPr>
          <p:cNvSpPr>
            <a:spLocks noChangeArrowheads="1"/>
          </p:cNvSpPr>
          <p:nvPr/>
        </p:nvSpPr>
        <p:spPr bwMode="auto">
          <a:xfrm>
            <a:off x="1419726" y="4621213"/>
            <a:ext cx="9336506"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Donde hacemos cero el término cuadrático para ser consistentes con nuestra aproximación </a:t>
            </a:r>
            <a:endParaRPr lang="es-AR" altLang="es-A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
            <a:extLst>
              <a:ext uri="{FF2B5EF4-FFF2-40B4-BE49-F238E27FC236}">
                <a16:creationId xmlns:a16="http://schemas.microsoft.com/office/drawing/2014/main" id="{F87AD234-A5FD-864E-1544-BDD573F038DF}"/>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18435" name="3 Rectángulo">
            <a:extLst>
              <a:ext uri="{FF2B5EF4-FFF2-40B4-BE49-F238E27FC236}">
                <a16:creationId xmlns:a16="http://schemas.microsoft.com/office/drawing/2014/main" id="{0BFD1D7A-90B2-C4F4-9CBD-1A092D291DC4}"/>
              </a:ext>
            </a:extLst>
          </p:cNvPr>
          <p:cNvSpPr>
            <a:spLocks noChangeArrowheads="1"/>
          </p:cNvSpPr>
          <p:nvPr/>
        </p:nvSpPr>
        <p:spPr bwMode="auto">
          <a:xfrm>
            <a:off x="2127250" y="2135188"/>
            <a:ext cx="7988300"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err="1"/>
              <a:t>Zernike</a:t>
            </a:r>
            <a:r>
              <a:rPr lang="es-ES" altLang="es-AR" sz="2400" dirty="0"/>
              <a:t> descubrió que la luz difractada proveniente de las estructuras de fase no es observable en el plano imagen porque ella está en cuadratura de fase con el fondo intenso y si esta relación de cuadratura de fase se puede modificar, los dos términos interferirían directamente para producir variaciones de fase en la imagen de intensidad. </a:t>
            </a:r>
            <a:endParaRPr lang="es-AR" altLang="es-AR" sz="2400" dirty="0"/>
          </a:p>
        </p:txBody>
      </p:sp>
      <p:sp>
        <p:nvSpPr>
          <p:cNvPr id="18436" name="Rectangle 2">
            <a:extLst>
              <a:ext uri="{FF2B5EF4-FFF2-40B4-BE49-F238E27FC236}">
                <a16:creationId xmlns:a16="http://schemas.microsoft.com/office/drawing/2014/main" id="{4614630E-E962-7FDA-89BF-85DEE00845A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18437" name="Rectangle 2">
            <a:extLst>
              <a:ext uri="{FF2B5EF4-FFF2-40B4-BE49-F238E27FC236}">
                <a16:creationId xmlns:a16="http://schemas.microsoft.com/office/drawing/2014/main" id="{CE1B3FD2-2586-D17C-0401-DBCA12BA9E58}"/>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
            <a:extLst>
              <a:ext uri="{FF2B5EF4-FFF2-40B4-BE49-F238E27FC236}">
                <a16:creationId xmlns:a16="http://schemas.microsoft.com/office/drawing/2014/main" id="{03F59C4E-FED4-8F20-1399-9A46AC516FC8}"/>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19459" name="3 Rectángulo">
            <a:extLst>
              <a:ext uri="{FF2B5EF4-FFF2-40B4-BE49-F238E27FC236}">
                <a16:creationId xmlns:a16="http://schemas.microsoft.com/office/drawing/2014/main" id="{E399D48A-D217-4189-79BD-2A2F2D82CD54}"/>
              </a:ext>
            </a:extLst>
          </p:cNvPr>
          <p:cNvSpPr>
            <a:spLocks noChangeArrowheads="1"/>
          </p:cNvSpPr>
          <p:nvPr/>
        </p:nvSpPr>
        <p:spPr bwMode="auto">
          <a:xfrm>
            <a:off x="962526" y="2135188"/>
            <a:ext cx="100102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Reconociendo que la intensidad de fondo se enfoca sobre el eje óptico en el plano focal, mientras que la luz difractada, proveniente de las altas frecuencias, se desparrama más allá del eje óptico, </a:t>
            </a:r>
            <a:r>
              <a:rPr lang="es-ES" altLang="es-AR" sz="2400" dirty="0" err="1"/>
              <a:t>Zernike</a:t>
            </a:r>
            <a:r>
              <a:rPr lang="es-ES" altLang="es-AR" sz="2400" dirty="0"/>
              <a:t> propuso que se debe insertar una placa que cambie la fase en el plano focal para modificar la relación de fase entre la luz enfocada y la difractada. </a:t>
            </a:r>
            <a:endParaRPr lang="es-AR" altLang="es-AR" sz="2400" dirty="0"/>
          </a:p>
        </p:txBody>
      </p:sp>
      <p:sp>
        <p:nvSpPr>
          <p:cNvPr id="19460" name="Rectangle 2">
            <a:extLst>
              <a:ext uri="{FF2B5EF4-FFF2-40B4-BE49-F238E27FC236}">
                <a16:creationId xmlns:a16="http://schemas.microsoft.com/office/drawing/2014/main" id="{70791C1D-BD27-26AB-1F08-1BD2DCAEDBFF}"/>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19461" name="Rectangle 2">
            <a:extLst>
              <a:ext uri="{FF2B5EF4-FFF2-40B4-BE49-F238E27FC236}">
                <a16:creationId xmlns:a16="http://schemas.microsoft.com/office/drawing/2014/main" id="{2F7FE3D8-D54C-33AE-077F-0099CA8D8702}"/>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
            <a:extLst>
              <a:ext uri="{FF2B5EF4-FFF2-40B4-BE49-F238E27FC236}">
                <a16:creationId xmlns:a16="http://schemas.microsoft.com/office/drawing/2014/main" id="{02474C10-7469-A5BB-BC58-9F32AF094B8E}"/>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20483" name="3 Rectángulo">
            <a:extLst>
              <a:ext uri="{FF2B5EF4-FFF2-40B4-BE49-F238E27FC236}">
                <a16:creationId xmlns:a16="http://schemas.microsoft.com/office/drawing/2014/main" id="{6C83CBFA-6874-5091-8B6E-596CD5CCFC03}"/>
              </a:ext>
            </a:extLst>
          </p:cNvPr>
          <p:cNvSpPr>
            <a:spLocks noChangeArrowheads="1"/>
          </p:cNvSpPr>
          <p:nvPr/>
        </p:nvSpPr>
        <p:spPr bwMode="auto">
          <a:xfrm>
            <a:off x="1345197" y="1736726"/>
            <a:ext cx="910790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La placa para cambiar la fase adecuadamente consiste de un sustrato de vidrio en el que se deposita un pequeño punto de un material dieléctrico transparente. Este punto se centra en el eje óptico en el plano focal y el espesor y el índice de refracción es tal que retarda la fase de la luz enfocada ya sea en </a:t>
            </a:r>
            <a:r>
              <a:rPr lang="es-ES" altLang="es-AR" sz="2400" dirty="0">
                <a:sym typeface="Symbol" panose="05050102010706020507" pitchFamily="18" charset="2"/>
              </a:rPr>
              <a:t></a:t>
            </a:r>
            <a:r>
              <a:rPr lang="es-ES" altLang="es-AR" sz="2400" dirty="0"/>
              <a:t>/2 rad o 3</a:t>
            </a:r>
            <a:r>
              <a:rPr lang="es-ES" altLang="es-AR" sz="2400" dirty="0">
                <a:sym typeface="Symbol" panose="05050102010706020507" pitchFamily="18" charset="2"/>
              </a:rPr>
              <a:t></a:t>
            </a:r>
            <a:r>
              <a:rPr lang="es-ES" altLang="es-AR" sz="2400" dirty="0"/>
              <a:t>/2 radianes relativo al retardo de fase de la luz difractada. </a:t>
            </a:r>
            <a:endParaRPr lang="es-AR" altLang="es-AR" sz="2400" dirty="0"/>
          </a:p>
        </p:txBody>
      </p:sp>
      <p:sp>
        <p:nvSpPr>
          <p:cNvPr id="20484" name="Rectangle 2">
            <a:extLst>
              <a:ext uri="{FF2B5EF4-FFF2-40B4-BE49-F238E27FC236}">
                <a16:creationId xmlns:a16="http://schemas.microsoft.com/office/drawing/2014/main" id="{D1799D8C-4BC0-FA0C-3D7F-ECC192B230D8}"/>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20485" name="Rectangle 2">
            <a:extLst>
              <a:ext uri="{FF2B5EF4-FFF2-40B4-BE49-F238E27FC236}">
                <a16:creationId xmlns:a16="http://schemas.microsoft.com/office/drawing/2014/main" id="{A8B95B6B-CF61-2F2E-5527-59FBAD6B6C23}"/>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a:extLst>
              <a:ext uri="{FF2B5EF4-FFF2-40B4-BE49-F238E27FC236}">
                <a16:creationId xmlns:a16="http://schemas.microsoft.com/office/drawing/2014/main" id="{0AD5415C-CB2F-5FE2-2E4E-3C0B5F33040E}"/>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5126" name="Rectangle 2">
            <a:extLst>
              <a:ext uri="{FF2B5EF4-FFF2-40B4-BE49-F238E27FC236}">
                <a16:creationId xmlns:a16="http://schemas.microsoft.com/office/drawing/2014/main" id="{0155DC20-4BB6-9F0A-DF65-C8C1DFB058A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5127" name="Rectangle 2">
            <a:extLst>
              <a:ext uri="{FF2B5EF4-FFF2-40B4-BE49-F238E27FC236}">
                <a16:creationId xmlns:a16="http://schemas.microsoft.com/office/drawing/2014/main" id="{3AE3AE1C-9554-FA6E-198D-ED68CF3D19FB}"/>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5128" name="7 Rectángulo">
            <a:extLst>
              <a:ext uri="{FF2B5EF4-FFF2-40B4-BE49-F238E27FC236}">
                <a16:creationId xmlns:a16="http://schemas.microsoft.com/office/drawing/2014/main" id="{48FBBB64-021F-02E1-4F85-CB348A7226C3}"/>
              </a:ext>
            </a:extLst>
          </p:cNvPr>
          <p:cNvSpPr>
            <a:spLocks noChangeArrowheads="1"/>
          </p:cNvSpPr>
          <p:nvPr/>
        </p:nvSpPr>
        <p:spPr bwMode="auto">
          <a:xfrm>
            <a:off x="1315453" y="363259"/>
            <a:ext cx="79883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Si la lámina retardadora es de media onda </a:t>
            </a:r>
            <a:r>
              <a:rPr lang="es-ES" altLang="es-AR" sz="2400" dirty="0">
                <a:sym typeface="Symbol" panose="05050102010706020507" pitchFamily="18" charset="2"/>
              </a:rPr>
              <a:t>/2 rad</a:t>
            </a:r>
            <a:endParaRPr lang="es-AR" altLang="es-AR" sz="2400" dirty="0"/>
          </a:p>
        </p:txBody>
      </p:sp>
      <p:sp>
        <p:nvSpPr>
          <p:cNvPr id="5129" name="8 Rectángulo">
            <a:extLst>
              <a:ext uri="{FF2B5EF4-FFF2-40B4-BE49-F238E27FC236}">
                <a16:creationId xmlns:a16="http://schemas.microsoft.com/office/drawing/2014/main" id="{059F4FA4-BFE2-03B6-CCE9-A8E3E4DE60E0}"/>
              </a:ext>
            </a:extLst>
          </p:cNvPr>
          <p:cNvSpPr>
            <a:spLocks noChangeArrowheads="1"/>
          </p:cNvSpPr>
          <p:nvPr/>
        </p:nvSpPr>
        <p:spPr bwMode="auto">
          <a:xfrm>
            <a:off x="1279358" y="2469111"/>
            <a:ext cx="96332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Si la lámina retardadora es de tres cuartos de onda 3</a:t>
            </a:r>
            <a:r>
              <a:rPr lang="es-ES" altLang="es-AR" sz="2400" dirty="0">
                <a:sym typeface="Symbol" panose="05050102010706020507" pitchFamily="18" charset="2"/>
              </a:rPr>
              <a:t>/2 rad</a:t>
            </a:r>
            <a:endParaRPr lang="es-AR" altLang="es-AR" sz="2400" dirty="0"/>
          </a:p>
        </p:txBody>
      </p:sp>
      <p:sp>
        <p:nvSpPr>
          <p:cNvPr id="5130" name="Rectangle 4">
            <a:extLst>
              <a:ext uri="{FF2B5EF4-FFF2-40B4-BE49-F238E27FC236}">
                <a16:creationId xmlns:a16="http://schemas.microsoft.com/office/drawing/2014/main" id="{B6240EF1-981B-3ACF-4192-2D670C391F6A}"/>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7" name="CuadroTexto 6">
            <a:extLst>
              <a:ext uri="{FF2B5EF4-FFF2-40B4-BE49-F238E27FC236}">
                <a16:creationId xmlns:a16="http://schemas.microsoft.com/office/drawing/2014/main" id="{4614DADF-EA55-F846-F496-C587C257CA52}"/>
              </a:ext>
            </a:extLst>
          </p:cNvPr>
          <p:cNvSpPr txBox="1"/>
          <p:nvPr/>
        </p:nvSpPr>
        <p:spPr>
          <a:xfrm>
            <a:off x="469232" y="4745887"/>
            <a:ext cx="11458074" cy="830997"/>
          </a:xfrm>
          <a:prstGeom prst="rect">
            <a:avLst/>
          </a:prstGeom>
          <a:noFill/>
        </p:spPr>
        <p:txBody>
          <a:bodyPr wrap="square">
            <a:spAutoFit/>
          </a:bodyPr>
          <a:lstStyle/>
          <a:p>
            <a:r>
              <a:rPr lang="es-AR" sz="2400" dirty="0"/>
              <a:t>Con lo cual la intensidad de la luz se hace linealmente dependiente de los cambios de fase. </a:t>
            </a:r>
          </a:p>
          <a:p>
            <a:r>
              <a:rPr lang="es-AR" sz="2400" dirty="0"/>
              <a:t>En la ecuación      se dice que el contrate de fase es positivo y en       es negativo.</a:t>
            </a:r>
            <a:endParaRPr lang="es-AR" dirty="0"/>
          </a:p>
        </p:txBody>
      </p:sp>
      <p:sp>
        <p:nvSpPr>
          <p:cNvPr id="8" name="Círculo: vacío 7">
            <a:extLst>
              <a:ext uri="{FF2B5EF4-FFF2-40B4-BE49-F238E27FC236}">
                <a16:creationId xmlns:a16="http://schemas.microsoft.com/office/drawing/2014/main" id="{0FAA6587-0BF9-7526-5DF4-473F638D76DC}"/>
              </a:ext>
            </a:extLst>
          </p:cNvPr>
          <p:cNvSpPr/>
          <p:nvPr/>
        </p:nvSpPr>
        <p:spPr>
          <a:xfrm>
            <a:off x="8863024" y="1414071"/>
            <a:ext cx="334188" cy="324852"/>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9" name="Diagrama de flujo: unión de suma 8">
            <a:extLst>
              <a:ext uri="{FF2B5EF4-FFF2-40B4-BE49-F238E27FC236}">
                <a16:creationId xmlns:a16="http://schemas.microsoft.com/office/drawing/2014/main" id="{756FDE71-D669-CA85-8001-8DC4AC640BBB}"/>
              </a:ext>
            </a:extLst>
          </p:cNvPr>
          <p:cNvSpPr/>
          <p:nvPr/>
        </p:nvSpPr>
        <p:spPr>
          <a:xfrm>
            <a:off x="8566361" y="5193225"/>
            <a:ext cx="312821" cy="293688"/>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írculo: vacío 9">
            <a:extLst>
              <a:ext uri="{FF2B5EF4-FFF2-40B4-BE49-F238E27FC236}">
                <a16:creationId xmlns:a16="http://schemas.microsoft.com/office/drawing/2014/main" id="{E2BEEF2A-5217-B3F6-0296-FD4600C41CFC}"/>
              </a:ext>
            </a:extLst>
          </p:cNvPr>
          <p:cNvSpPr/>
          <p:nvPr/>
        </p:nvSpPr>
        <p:spPr>
          <a:xfrm>
            <a:off x="2379918" y="5186842"/>
            <a:ext cx="334188" cy="324852"/>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1" name="Diagrama de flujo: unión de suma 10">
            <a:extLst>
              <a:ext uri="{FF2B5EF4-FFF2-40B4-BE49-F238E27FC236}">
                <a16:creationId xmlns:a16="http://schemas.microsoft.com/office/drawing/2014/main" id="{6832FDFD-1473-8175-7DA5-F9E332861C1D}"/>
              </a:ext>
            </a:extLst>
          </p:cNvPr>
          <p:cNvSpPr/>
          <p:nvPr/>
        </p:nvSpPr>
        <p:spPr>
          <a:xfrm>
            <a:off x="9789579" y="3817615"/>
            <a:ext cx="312821" cy="293688"/>
          </a:xfrm>
          <a:prstGeom prst="flowChartSummingJunct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extLst>
              <a:ext uri="{FF2B5EF4-FFF2-40B4-BE49-F238E27FC236}">
                <a16:creationId xmlns:a16="http://schemas.microsoft.com/office/drawing/2014/main" id="{A7A57493-2463-DB98-0E40-9E02B43804B2}"/>
              </a:ext>
            </a:extLst>
          </p:cNvPr>
          <p:cNvPicPr>
            <a:picLocks noChangeAspect="1"/>
          </p:cNvPicPr>
          <p:nvPr/>
        </p:nvPicPr>
        <p:blipFill>
          <a:blip r:embed="rId2"/>
          <a:stretch>
            <a:fillRect/>
          </a:stretch>
        </p:blipFill>
        <p:spPr>
          <a:xfrm>
            <a:off x="1410055" y="1386497"/>
            <a:ext cx="7136578" cy="432000"/>
          </a:xfrm>
          <a:prstGeom prst="rect">
            <a:avLst/>
          </a:prstGeom>
        </p:spPr>
      </p:pic>
      <p:pic>
        <p:nvPicPr>
          <p:cNvPr id="12" name="Imagen 11">
            <a:extLst>
              <a:ext uri="{FF2B5EF4-FFF2-40B4-BE49-F238E27FC236}">
                <a16:creationId xmlns:a16="http://schemas.microsoft.com/office/drawing/2014/main" id="{BEFD1163-3550-6DF7-F397-99A71E05EF52}"/>
              </a:ext>
            </a:extLst>
          </p:cNvPr>
          <p:cNvPicPr>
            <a:picLocks noChangeAspect="1"/>
          </p:cNvPicPr>
          <p:nvPr/>
        </p:nvPicPr>
        <p:blipFill>
          <a:blip r:embed="rId3"/>
          <a:stretch>
            <a:fillRect/>
          </a:stretch>
        </p:blipFill>
        <p:spPr>
          <a:xfrm>
            <a:off x="1708731" y="3429000"/>
            <a:ext cx="6826104" cy="684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
            <a:extLst>
              <a:ext uri="{FF2B5EF4-FFF2-40B4-BE49-F238E27FC236}">
                <a16:creationId xmlns:a16="http://schemas.microsoft.com/office/drawing/2014/main" id="{DC7F4551-53C9-562C-E327-DC73AAF34F93}"/>
              </a:ext>
            </a:extLst>
          </p:cNvPr>
          <p:cNvSpPr>
            <a:spLocks noChangeArrowheads="1"/>
          </p:cNvSpPr>
          <p:nvPr/>
        </p:nvSpPr>
        <p:spPr bwMode="auto">
          <a:xfrm>
            <a:off x="21272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pt-BR" altLang="es-AR" sz="3400">
                <a:solidFill>
                  <a:schemeClr val="tx2"/>
                </a:solidFill>
              </a:rPr>
              <a:t>Microscopia de Contraste de Fase</a:t>
            </a:r>
            <a:endParaRPr lang="es-AR" altLang="es-AR" sz="3400">
              <a:solidFill>
                <a:schemeClr val="tx2"/>
              </a:solidFill>
            </a:endParaRPr>
          </a:p>
        </p:txBody>
      </p:sp>
      <p:sp>
        <p:nvSpPr>
          <p:cNvPr id="21507" name="3 Rectángulo">
            <a:extLst>
              <a:ext uri="{FF2B5EF4-FFF2-40B4-BE49-F238E27FC236}">
                <a16:creationId xmlns:a16="http://schemas.microsoft.com/office/drawing/2014/main" id="{F5A8A0B3-2A52-2808-3D84-7F8951C0E62D}"/>
              </a:ext>
            </a:extLst>
          </p:cNvPr>
          <p:cNvSpPr>
            <a:spLocks noChangeArrowheads="1"/>
          </p:cNvSpPr>
          <p:nvPr/>
        </p:nvSpPr>
        <p:spPr bwMode="auto">
          <a:xfrm>
            <a:off x="1044407" y="1736726"/>
            <a:ext cx="1018105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400" dirty="0"/>
              <a:t>En conclusión, entonces, el método de contraste de fase permite cambiar una modulación espacial de fase en una modulación espacial de intensidad.</a:t>
            </a:r>
            <a:endParaRPr lang="es-AR" altLang="es-AR" sz="2400" dirty="0"/>
          </a:p>
        </p:txBody>
      </p:sp>
      <p:sp>
        <p:nvSpPr>
          <p:cNvPr id="21508" name="Rectangle 2">
            <a:extLst>
              <a:ext uri="{FF2B5EF4-FFF2-40B4-BE49-F238E27FC236}">
                <a16:creationId xmlns:a16="http://schemas.microsoft.com/office/drawing/2014/main" id="{CF9BDD27-274A-AEA5-5E0A-7614074D52E7}"/>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sp>
        <p:nvSpPr>
          <p:cNvPr id="21509" name="Rectangle 2">
            <a:extLst>
              <a:ext uri="{FF2B5EF4-FFF2-40B4-BE49-F238E27FC236}">
                <a16:creationId xmlns:a16="http://schemas.microsoft.com/office/drawing/2014/main" id="{FCB605F2-3455-1BA6-DB13-2AEFEBC2B210}"/>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pt-BR" altLang="es-AR"/>
          </a:p>
        </p:txBody>
      </p:sp>
      <p:pic>
        <p:nvPicPr>
          <p:cNvPr id="21510" name="Picture 2" descr="http://www.medic.ula.ve/histologia/anexos/microscopweb/MONOWEB/imagenes/capitulo6/fig6_12.gif">
            <a:extLst>
              <a:ext uri="{FF2B5EF4-FFF2-40B4-BE49-F238E27FC236}">
                <a16:creationId xmlns:a16="http://schemas.microsoft.com/office/drawing/2014/main" id="{9AF3F718-C752-D1D4-561F-327E08FEB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739" y="3490913"/>
            <a:ext cx="6923087"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1041">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3">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ICROSCOPIO DE CONTRASTE DE FASES">
            <a:extLst>
              <a:ext uri="{FF2B5EF4-FFF2-40B4-BE49-F238E27FC236}">
                <a16:creationId xmlns:a16="http://schemas.microsoft.com/office/drawing/2014/main" id="{B1188639-0A5D-3073-F5CA-3CBAEAFB8C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78" r="16295" b="-3"/>
          <a:stretch/>
        </p:blipFill>
        <p:spPr bwMode="auto">
          <a:xfrm>
            <a:off x="643467" y="643467"/>
            <a:ext cx="5372099" cy="557106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D2036CEF-3328-FE9C-3912-5016686C5741}"/>
              </a:ext>
            </a:extLst>
          </p:cNvPr>
          <p:cNvPicPr>
            <a:picLocks noChangeAspect="1"/>
          </p:cNvPicPr>
          <p:nvPr/>
        </p:nvPicPr>
        <p:blipFill rotWithShape="1">
          <a:blip r:embed="rId3"/>
          <a:srcRect r="4210" b="-2"/>
          <a:stretch/>
        </p:blipFill>
        <p:spPr>
          <a:xfrm>
            <a:off x="6176432" y="643467"/>
            <a:ext cx="5372100" cy="5571066"/>
          </a:xfrm>
          <a:prstGeom prst="rect">
            <a:avLst/>
          </a:prstGeom>
        </p:spPr>
      </p:pic>
    </p:spTree>
    <p:extLst>
      <p:ext uri="{BB962C8B-B14F-4D97-AF65-F5344CB8AC3E}">
        <p14:creationId xmlns:p14="http://schemas.microsoft.com/office/powerpoint/2010/main" val="4128417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Imagen 1">
            <a:extLst>
              <a:ext uri="{FF2B5EF4-FFF2-40B4-BE49-F238E27FC236}">
                <a16:creationId xmlns:a16="http://schemas.microsoft.com/office/drawing/2014/main" id="{65C00266-1FF9-235C-536C-4571F1B35037}"/>
              </a:ext>
            </a:extLst>
          </p:cNvPr>
          <p:cNvPicPr>
            <a:picLocks noChangeAspect="1"/>
          </p:cNvPicPr>
          <p:nvPr/>
        </p:nvPicPr>
        <p:blipFill rotWithShape="1">
          <a:blip r:embed="rId2"/>
          <a:srcRect t="15484" b="8000"/>
          <a:stretch/>
        </p:blipFill>
        <p:spPr>
          <a:xfrm>
            <a:off x="20" y="1282"/>
            <a:ext cx="12191980" cy="6856718"/>
          </a:xfrm>
          <a:prstGeom prst="rect">
            <a:avLst/>
          </a:prstGeom>
        </p:spPr>
      </p:pic>
    </p:spTree>
    <p:extLst>
      <p:ext uri="{BB962C8B-B14F-4D97-AF65-F5344CB8AC3E}">
        <p14:creationId xmlns:p14="http://schemas.microsoft.com/office/powerpoint/2010/main" val="3827616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4BB4398E-9F5B-F14A-1BE0-A1EAD7D55761}"/>
              </a:ext>
            </a:extLst>
          </p:cNvPr>
          <p:cNvSpPr txBox="1"/>
          <p:nvPr/>
        </p:nvSpPr>
        <p:spPr>
          <a:xfrm>
            <a:off x="895927" y="1189810"/>
            <a:ext cx="10372437" cy="923330"/>
          </a:xfrm>
          <a:prstGeom prst="rect">
            <a:avLst/>
          </a:prstGeom>
          <a:noFill/>
        </p:spPr>
        <p:txBody>
          <a:bodyPr wrap="square">
            <a:spAutoFit/>
          </a:bodyPr>
          <a:lstStyle/>
          <a:p>
            <a:r>
              <a:rPr lang="es-AR" dirty="0">
                <a:solidFill>
                  <a:srgbClr val="111111"/>
                </a:solidFill>
                <a:latin typeface="-apple-system"/>
              </a:rPr>
              <a:t>E</a:t>
            </a:r>
            <a:r>
              <a:rPr lang="es-AR" b="0" i="0" dirty="0">
                <a:solidFill>
                  <a:srgbClr val="111111"/>
                </a:solidFill>
                <a:effectLst/>
                <a:latin typeface="-apple-system"/>
              </a:rPr>
              <a:t>s un método óptico utilizado para visualizar variaciones en la densidad de un fluido, como el aire o el agua. Fue inventada por el físico alemán August </a:t>
            </a:r>
            <a:r>
              <a:rPr lang="es-AR" b="0" i="0" dirty="0" err="1">
                <a:solidFill>
                  <a:srgbClr val="111111"/>
                </a:solidFill>
                <a:effectLst/>
                <a:latin typeface="-apple-system"/>
              </a:rPr>
              <a:t>Toepler</a:t>
            </a:r>
            <a:r>
              <a:rPr lang="es-AR" b="0" i="0" dirty="0">
                <a:solidFill>
                  <a:srgbClr val="111111"/>
                </a:solidFill>
                <a:effectLst/>
                <a:latin typeface="-apple-system"/>
              </a:rPr>
              <a:t> en 1864. Esta técnica es especialmente útil en estudios de dinámica de fluidos y en ingeniería aeroespacial para observar el flujo de aire alrededor de objetos.</a:t>
            </a:r>
            <a:endParaRPr lang="es-AR" dirty="0"/>
          </a:p>
        </p:txBody>
      </p:sp>
      <p:sp>
        <p:nvSpPr>
          <p:cNvPr id="5" name="CuadroTexto 4">
            <a:extLst>
              <a:ext uri="{FF2B5EF4-FFF2-40B4-BE49-F238E27FC236}">
                <a16:creationId xmlns:a16="http://schemas.microsoft.com/office/drawing/2014/main" id="{82C6429E-0093-5673-7DC2-1846BC7C3DC7}"/>
              </a:ext>
            </a:extLst>
          </p:cNvPr>
          <p:cNvSpPr txBox="1"/>
          <p:nvPr/>
        </p:nvSpPr>
        <p:spPr>
          <a:xfrm>
            <a:off x="1200726" y="578377"/>
            <a:ext cx="6096000" cy="461665"/>
          </a:xfrm>
          <a:prstGeom prst="rect">
            <a:avLst/>
          </a:prstGeom>
          <a:noFill/>
        </p:spPr>
        <p:txBody>
          <a:bodyPr wrap="square">
            <a:spAutoFit/>
          </a:bodyPr>
          <a:lstStyle/>
          <a:p>
            <a:r>
              <a:rPr lang="es-AR" sz="2400" b="1" i="0" dirty="0">
                <a:solidFill>
                  <a:srgbClr val="111111"/>
                </a:solidFill>
                <a:effectLst/>
                <a:latin typeface="-apple-system"/>
              </a:rPr>
              <a:t>LA TÉCNICA SCHLIEREN </a:t>
            </a:r>
            <a:endParaRPr lang="es-AR" sz="2400" b="1" dirty="0"/>
          </a:p>
        </p:txBody>
      </p:sp>
      <p:sp>
        <p:nvSpPr>
          <p:cNvPr id="7" name="CuadroTexto 6">
            <a:extLst>
              <a:ext uri="{FF2B5EF4-FFF2-40B4-BE49-F238E27FC236}">
                <a16:creationId xmlns:a16="http://schemas.microsoft.com/office/drawing/2014/main" id="{80BE6601-63C5-CF7E-86DE-552912C95B33}"/>
              </a:ext>
            </a:extLst>
          </p:cNvPr>
          <p:cNvSpPr txBox="1"/>
          <p:nvPr/>
        </p:nvSpPr>
        <p:spPr>
          <a:xfrm>
            <a:off x="581891" y="2149019"/>
            <a:ext cx="6262254" cy="4708981"/>
          </a:xfrm>
          <a:prstGeom prst="rect">
            <a:avLst/>
          </a:prstGeom>
          <a:noFill/>
        </p:spPr>
        <p:txBody>
          <a:bodyPr wrap="square">
            <a:spAutoFit/>
          </a:bodyPr>
          <a:lstStyle/>
          <a:p>
            <a:pPr algn="l"/>
            <a:r>
              <a:rPr lang="es-AR" sz="2000" b="1" i="0" dirty="0">
                <a:solidFill>
                  <a:srgbClr val="111111"/>
                </a:solidFill>
                <a:effectLst/>
                <a:latin typeface="-apple-system"/>
              </a:rPr>
              <a:t>Aplicaciones</a:t>
            </a:r>
          </a:p>
          <a:p>
            <a:pPr algn="l">
              <a:buFont typeface="Arial" panose="020B0604020202020204" pitchFamily="34" charset="0"/>
              <a:buChar char="•"/>
            </a:pPr>
            <a:r>
              <a:rPr lang="es-AR" sz="2000" b="1" i="0" dirty="0">
                <a:solidFill>
                  <a:srgbClr val="111111"/>
                </a:solidFill>
                <a:effectLst/>
                <a:latin typeface="-apple-system"/>
              </a:rPr>
              <a:t>Ingeniería aeroespacial</a:t>
            </a:r>
            <a:r>
              <a:rPr lang="es-AR" sz="2000" b="0" i="0" dirty="0">
                <a:solidFill>
                  <a:srgbClr val="111111"/>
                </a:solidFill>
                <a:effectLst/>
                <a:latin typeface="-apple-system"/>
              </a:rPr>
              <a:t>: Para visualizar el flujo de aire alrededor de alas y otros componentes.</a:t>
            </a:r>
          </a:p>
          <a:p>
            <a:pPr algn="l">
              <a:buFont typeface="Arial" panose="020B0604020202020204" pitchFamily="34" charset="0"/>
              <a:buChar char="•"/>
            </a:pPr>
            <a:r>
              <a:rPr lang="es-AR" sz="2000" b="1" i="0" dirty="0">
                <a:solidFill>
                  <a:srgbClr val="111111"/>
                </a:solidFill>
                <a:effectLst/>
                <a:latin typeface="-apple-system"/>
              </a:rPr>
              <a:t>Investigación científica</a:t>
            </a:r>
            <a:r>
              <a:rPr lang="es-AR" sz="2000" b="0" i="0" dirty="0">
                <a:solidFill>
                  <a:srgbClr val="111111"/>
                </a:solidFill>
                <a:effectLst/>
                <a:latin typeface="-apple-system"/>
              </a:rPr>
              <a:t>: En estudios de dinámica de fluidos y fenómenos de combustión.</a:t>
            </a:r>
          </a:p>
          <a:p>
            <a:pPr algn="l">
              <a:buFont typeface="Arial" panose="020B0604020202020204" pitchFamily="34" charset="0"/>
              <a:buChar char="•"/>
            </a:pPr>
            <a:r>
              <a:rPr lang="es-AR" sz="2000" b="1" i="0" dirty="0">
                <a:solidFill>
                  <a:srgbClr val="111111"/>
                </a:solidFill>
                <a:effectLst/>
                <a:latin typeface="-apple-system"/>
              </a:rPr>
              <a:t>Medicina</a:t>
            </a:r>
            <a:r>
              <a:rPr lang="es-AR" sz="2000" b="0" i="0" dirty="0">
                <a:solidFill>
                  <a:srgbClr val="111111"/>
                </a:solidFill>
                <a:effectLst/>
                <a:latin typeface="-apple-system"/>
              </a:rPr>
              <a:t>: Para observar flujos en líquidos biológicos.</a:t>
            </a:r>
          </a:p>
          <a:p>
            <a:pPr algn="l">
              <a:buFont typeface="Arial" panose="020B0604020202020204" pitchFamily="34" charset="0"/>
              <a:buChar char="•"/>
            </a:pPr>
            <a:r>
              <a:rPr lang="es-AR" sz="2000" b="1" i="0" dirty="0">
                <a:solidFill>
                  <a:srgbClr val="111111"/>
                </a:solidFill>
                <a:effectLst/>
                <a:latin typeface="-apple-system"/>
              </a:rPr>
              <a:t>Circulación Sanguínea</a:t>
            </a:r>
            <a:r>
              <a:rPr lang="es-AR" sz="2000" b="0" i="0" dirty="0">
                <a:solidFill>
                  <a:srgbClr val="111111"/>
                </a:solidFill>
                <a:effectLst/>
                <a:latin typeface="-apple-system"/>
              </a:rPr>
              <a:t>: La técnica </a:t>
            </a:r>
            <a:r>
              <a:rPr lang="es-AR" sz="2000" b="0" i="0" dirty="0" err="1">
                <a:solidFill>
                  <a:srgbClr val="111111"/>
                </a:solidFill>
                <a:effectLst/>
                <a:latin typeface="-apple-system"/>
              </a:rPr>
              <a:t>Schlieren</a:t>
            </a:r>
            <a:r>
              <a:rPr lang="es-AR" sz="2000" b="0" i="0" dirty="0">
                <a:solidFill>
                  <a:srgbClr val="111111"/>
                </a:solidFill>
                <a:effectLst/>
                <a:latin typeface="-apple-system"/>
              </a:rPr>
              <a:t> puede ser utilizada para observar el flujo sanguíneo en modelos experimentales, ayudando a entender mejor la dinámica de la circulación y detectar posibles anomalías.</a:t>
            </a:r>
          </a:p>
          <a:p>
            <a:pPr algn="l">
              <a:buFont typeface="Arial" panose="020B0604020202020204" pitchFamily="34" charset="0"/>
              <a:buChar char="•"/>
            </a:pPr>
            <a:r>
              <a:rPr lang="es-AR" sz="2000" b="1" i="0" dirty="0">
                <a:solidFill>
                  <a:srgbClr val="111111"/>
                </a:solidFill>
                <a:effectLst/>
                <a:latin typeface="-apple-system"/>
              </a:rPr>
              <a:t>Flujos Respiratorios</a:t>
            </a:r>
            <a:r>
              <a:rPr lang="es-AR" sz="2000" b="0" i="0" dirty="0">
                <a:solidFill>
                  <a:srgbClr val="111111"/>
                </a:solidFill>
                <a:effectLst/>
                <a:latin typeface="-apple-system"/>
              </a:rPr>
              <a:t>: Se puede aplicar para estudiar el flujo de aire en las vías respiratorias, lo cual es útil en investigaciones sobre enfermedades respiratorias y en el diseño de dispositivos médicos como inhaladores.</a:t>
            </a:r>
          </a:p>
          <a:p>
            <a:pPr algn="l">
              <a:buFont typeface="Arial" panose="020B0604020202020204" pitchFamily="34" charset="0"/>
              <a:buChar char="•"/>
            </a:pPr>
            <a:endParaRPr lang="es-AR" sz="2000" b="0" i="0" dirty="0">
              <a:solidFill>
                <a:srgbClr val="111111"/>
              </a:solidFill>
              <a:effectLst/>
              <a:latin typeface="-apple-system"/>
            </a:endParaRPr>
          </a:p>
        </p:txBody>
      </p:sp>
      <p:pic>
        <p:nvPicPr>
          <p:cNvPr id="13" name="Imagen 12">
            <a:extLst>
              <a:ext uri="{FF2B5EF4-FFF2-40B4-BE49-F238E27FC236}">
                <a16:creationId xmlns:a16="http://schemas.microsoft.com/office/drawing/2014/main" id="{22052761-99C6-B9CF-E189-3283189C0579}"/>
              </a:ext>
            </a:extLst>
          </p:cNvPr>
          <p:cNvPicPr>
            <a:picLocks noChangeAspect="1"/>
          </p:cNvPicPr>
          <p:nvPr/>
        </p:nvPicPr>
        <p:blipFill>
          <a:blip r:embed="rId2"/>
          <a:stretch>
            <a:fillRect/>
          </a:stretch>
        </p:blipFill>
        <p:spPr>
          <a:xfrm>
            <a:off x="6916159" y="2149019"/>
            <a:ext cx="4804785" cy="4279262"/>
          </a:xfrm>
          <a:prstGeom prst="rect">
            <a:avLst/>
          </a:prstGeom>
        </p:spPr>
      </p:pic>
    </p:spTree>
    <p:extLst>
      <p:ext uri="{BB962C8B-B14F-4D97-AF65-F5344CB8AC3E}">
        <p14:creationId xmlns:p14="http://schemas.microsoft.com/office/powerpoint/2010/main" val="1819014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Shape 103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magen 3" descr="Dibujo de la tierra desde el espacio&#10;&#10;Descripción generada automáticamente con confianza media">
            <a:extLst>
              <a:ext uri="{FF2B5EF4-FFF2-40B4-BE49-F238E27FC236}">
                <a16:creationId xmlns:a16="http://schemas.microsoft.com/office/drawing/2014/main" id="{178F0AE6-9322-DA44-9CD1-6002B4EA591B}"/>
              </a:ext>
            </a:extLst>
          </p:cNvPr>
          <p:cNvPicPr>
            <a:picLocks noChangeAspect="1"/>
          </p:cNvPicPr>
          <p:nvPr/>
        </p:nvPicPr>
        <p:blipFill>
          <a:blip r:embed="rId2"/>
          <a:stretch>
            <a:fillRect/>
          </a:stretch>
        </p:blipFill>
        <p:spPr>
          <a:xfrm>
            <a:off x="637376" y="1346464"/>
            <a:ext cx="3343202" cy="3267979"/>
          </a:xfrm>
          <a:prstGeom prst="rect">
            <a:avLst/>
          </a:prstGeom>
        </p:spPr>
      </p:pic>
      <p:sp>
        <p:nvSpPr>
          <p:cNvPr id="1039" name="Freeform: Shape 103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Presentación de PowerPoint">
            <a:extLst>
              <a:ext uri="{FF2B5EF4-FFF2-40B4-BE49-F238E27FC236}">
                <a16:creationId xmlns:a16="http://schemas.microsoft.com/office/drawing/2014/main" id="{6355AFAF-996B-897E-8AD5-5183E667F5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012782"/>
            <a:ext cx="6020730" cy="337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80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4">
            <a:extLst>
              <a:ext uri="{FF2B5EF4-FFF2-40B4-BE49-F238E27FC236}">
                <a16:creationId xmlns:a16="http://schemas.microsoft.com/office/drawing/2014/main" id="{809F5FCF-EB3A-E773-EBF0-F947C5F2D803}"/>
              </a:ext>
            </a:extLst>
          </p:cNvPr>
          <p:cNvSpPr>
            <a:spLocks noChangeArrowheads="1"/>
          </p:cNvSpPr>
          <p:nvPr/>
        </p:nvSpPr>
        <p:spPr bwMode="auto">
          <a:xfrm>
            <a:off x="2079626" y="304801"/>
            <a:ext cx="8626474"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3400" dirty="0">
                <a:solidFill>
                  <a:schemeClr val="tx2"/>
                </a:solidFill>
              </a:rPr>
              <a:t>Filtrado óptico: Experimento de Abbe</a:t>
            </a:r>
          </a:p>
        </p:txBody>
      </p:sp>
      <p:sp>
        <p:nvSpPr>
          <p:cNvPr id="1028" name="Rectangle 21">
            <a:extLst>
              <a:ext uri="{FF2B5EF4-FFF2-40B4-BE49-F238E27FC236}">
                <a16:creationId xmlns:a16="http://schemas.microsoft.com/office/drawing/2014/main" id="{000D7E4C-F234-7A4B-94F3-BC40CD506D32}"/>
              </a:ext>
            </a:extLst>
          </p:cNvPr>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graphicFrame>
        <p:nvGraphicFramePr>
          <p:cNvPr id="1026" name="Object 20">
            <a:extLst>
              <a:ext uri="{FF2B5EF4-FFF2-40B4-BE49-F238E27FC236}">
                <a16:creationId xmlns:a16="http://schemas.microsoft.com/office/drawing/2014/main" id="{4C0C6D07-D503-8920-0B01-A28007E83126}"/>
              </a:ext>
            </a:extLst>
          </p:cNvPr>
          <p:cNvGraphicFramePr>
            <a:graphicFrameLocks noChangeAspect="1"/>
          </p:cNvGraphicFramePr>
          <p:nvPr/>
        </p:nvGraphicFramePr>
        <p:xfrm>
          <a:off x="1568450" y="0"/>
          <a:ext cx="114300" cy="114300"/>
        </p:xfrm>
        <a:graphic>
          <a:graphicData uri="http://schemas.openxmlformats.org/presentationml/2006/ole">
            <mc:AlternateContent xmlns:mc="http://schemas.openxmlformats.org/markup-compatibility/2006">
              <mc:Choice xmlns:v="urn:schemas-microsoft-com:vml" Requires="v">
                <p:oleObj name="Ecuación" r:id="rId3" imgW="152268" imgH="152268" progId="Equation.3">
                  <p:embed/>
                </p:oleObj>
              </mc:Choice>
              <mc:Fallback>
                <p:oleObj name="Ecuación" r:id="rId3" imgW="152268" imgH="152268" progId="Equation.3">
                  <p:embed/>
                  <p:pic>
                    <p:nvPicPr>
                      <p:cNvPr id="1026" name="Object 20">
                        <a:extLst>
                          <a:ext uri="{FF2B5EF4-FFF2-40B4-BE49-F238E27FC236}">
                            <a16:creationId xmlns:a16="http://schemas.microsoft.com/office/drawing/2014/main" id="{4C0C6D07-D503-8920-0B01-A28007E831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0"/>
                        <a:ext cx="114300"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Rectangle 23">
            <a:extLst>
              <a:ext uri="{FF2B5EF4-FFF2-40B4-BE49-F238E27FC236}">
                <a16:creationId xmlns:a16="http://schemas.microsoft.com/office/drawing/2014/main" id="{897DC4E0-7D4B-7E94-8CA8-9088C370D488}"/>
              </a:ext>
            </a:extLst>
          </p:cNvPr>
          <p:cNvSpPr>
            <a:spLocks noChangeArrowheads="1"/>
          </p:cNvSpPr>
          <p:nvPr/>
        </p:nvSpPr>
        <p:spPr bwMode="auto">
          <a:xfrm>
            <a:off x="1524001" y="30760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pic>
        <p:nvPicPr>
          <p:cNvPr id="1030" name="Picture 31">
            <a:extLst>
              <a:ext uri="{FF2B5EF4-FFF2-40B4-BE49-F238E27FC236}">
                <a16:creationId xmlns:a16="http://schemas.microsoft.com/office/drawing/2014/main" id="{5B469292-D0D9-A042-C7A4-B7B372B06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5951" y="1917700"/>
            <a:ext cx="57626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1" name="Picture 32">
            <a:extLst>
              <a:ext uri="{FF2B5EF4-FFF2-40B4-BE49-F238E27FC236}">
                <a16:creationId xmlns:a16="http://schemas.microsoft.com/office/drawing/2014/main" id="{5E0DBAEB-80EC-B9FB-4C6A-BCC4A484B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757" y="2446338"/>
            <a:ext cx="1315318"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32" name="Picture 33">
            <a:extLst>
              <a:ext uri="{FF2B5EF4-FFF2-40B4-BE49-F238E27FC236}">
                <a16:creationId xmlns:a16="http://schemas.microsoft.com/office/drawing/2014/main" id="{F714D75F-1808-6E1C-9EDE-8A224DAD4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1039" y="3913189"/>
            <a:ext cx="1203325"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 name="Picture 32">
            <a:extLst>
              <a:ext uri="{FF2B5EF4-FFF2-40B4-BE49-F238E27FC236}">
                <a16:creationId xmlns:a16="http://schemas.microsoft.com/office/drawing/2014/main" id="{D23162BC-6ADE-2997-345F-058E0F5BC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1451" y="2417762"/>
            <a:ext cx="1315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 name="CuadroTexto 3">
            <a:extLst>
              <a:ext uri="{FF2B5EF4-FFF2-40B4-BE49-F238E27FC236}">
                <a16:creationId xmlns:a16="http://schemas.microsoft.com/office/drawing/2014/main" id="{BF7111E5-C85D-1CCA-0E12-8E2C3594662A}"/>
              </a:ext>
            </a:extLst>
          </p:cNvPr>
          <p:cNvSpPr txBox="1"/>
          <p:nvPr/>
        </p:nvSpPr>
        <p:spPr>
          <a:xfrm>
            <a:off x="1163782" y="4937127"/>
            <a:ext cx="10427854" cy="1200329"/>
          </a:xfrm>
          <a:prstGeom prst="rect">
            <a:avLst/>
          </a:prstGeom>
          <a:noFill/>
        </p:spPr>
        <p:txBody>
          <a:bodyPr wrap="square">
            <a:spAutoFit/>
          </a:bodyPr>
          <a:lstStyle/>
          <a:p>
            <a:r>
              <a:rPr lang="es-AR" sz="2400" b="0" i="0" dirty="0">
                <a:solidFill>
                  <a:srgbClr val="111111"/>
                </a:solidFill>
                <a:effectLst/>
                <a:latin typeface="-apple-system"/>
              </a:rPr>
              <a:t>Al realizar ciertas operaciones en el plano focal sobre la distribución espectral, es posible manipular la imagen resultante en el plano imagen I mediante un proceso de filtrado.</a:t>
            </a:r>
            <a:endParaRPr lang="es-AR"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Shape 17">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a:extLst>
              <a:ext uri="{FF2B5EF4-FFF2-40B4-BE49-F238E27FC236}">
                <a16:creationId xmlns:a16="http://schemas.microsoft.com/office/drawing/2014/main" id="{18815612-AA7A-3423-F39D-F08CDCFA6107}"/>
              </a:ext>
            </a:extLst>
          </p:cNvPr>
          <p:cNvPicPr>
            <a:picLocks noChangeAspect="1"/>
          </p:cNvPicPr>
          <p:nvPr/>
        </p:nvPicPr>
        <p:blipFill>
          <a:blip r:embed="rId2"/>
          <a:stretch>
            <a:fillRect/>
          </a:stretch>
        </p:blipFill>
        <p:spPr>
          <a:xfrm>
            <a:off x="637376" y="1806154"/>
            <a:ext cx="3343202" cy="2348599"/>
          </a:xfrm>
          <a:prstGeom prst="rect">
            <a:avLst/>
          </a:prstGeom>
        </p:spPr>
      </p:pic>
      <p:sp>
        <p:nvSpPr>
          <p:cNvPr id="20" name="Freeform: Shape 19">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n 1">
            <a:extLst>
              <a:ext uri="{FF2B5EF4-FFF2-40B4-BE49-F238E27FC236}">
                <a16:creationId xmlns:a16="http://schemas.microsoft.com/office/drawing/2014/main" id="{ABA7194B-D37A-5B8C-18D5-853A53A15873}"/>
              </a:ext>
            </a:extLst>
          </p:cNvPr>
          <p:cNvPicPr>
            <a:picLocks noChangeAspect="1"/>
          </p:cNvPicPr>
          <p:nvPr/>
        </p:nvPicPr>
        <p:blipFill>
          <a:blip r:embed="rId3"/>
          <a:stretch>
            <a:fillRect/>
          </a:stretch>
        </p:blipFill>
        <p:spPr>
          <a:xfrm>
            <a:off x="5545244" y="2494440"/>
            <a:ext cx="6020730" cy="2408292"/>
          </a:xfrm>
          <a:prstGeom prst="rect">
            <a:avLst/>
          </a:prstGeom>
        </p:spPr>
      </p:pic>
    </p:spTree>
    <p:extLst>
      <p:ext uri="{BB962C8B-B14F-4D97-AF65-F5344CB8AC3E}">
        <p14:creationId xmlns:p14="http://schemas.microsoft.com/office/powerpoint/2010/main" val="179978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2" name="Picture 4" descr="A schlieren optical study of the human cough with and without wearing masks  for aerosol infection control | Journal of The Royal Society Interface">
            <a:extLst>
              <a:ext uri="{FF2B5EF4-FFF2-40B4-BE49-F238E27FC236}">
                <a16:creationId xmlns:a16="http://schemas.microsoft.com/office/drawing/2014/main" id="{51F719BB-7D02-A4C1-2492-4B6083AD34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970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16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a:extLst>
              <a:ext uri="{FF2B5EF4-FFF2-40B4-BE49-F238E27FC236}">
                <a16:creationId xmlns:a16="http://schemas.microsoft.com/office/drawing/2014/main" id="{7B65636F-9214-6FA3-1097-7D1A86FBF417}"/>
              </a:ext>
            </a:extLst>
          </p:cNvPr>
          <p:cNvPicPr>
            <a:picLocks noChangeAspect="1"/>
          </p:cNvPicPr>
          <p:nvPr/>
        </p:nvPicPr>
        <p:blipFill>
          <a:blip r:embed="rId2"/>
          <a:srcRect b="2192"/>
          <a:stretch/>
        </p:blipFill>
        <p:spPr>
          <a:xfrm>
            <a:off x="20" y="1282"/>
            <a:ext cx="12191980" cy="6856718"/>
          </a:xfrm>
          <a:prstGeom prst="rect">
            <a:avLst/>
          </a:prstGeom>
        </p:spPr>
      </p:pic>
    </p:spTree>
    <p:extLst>
      <p:ext uri="{BB962C8B-B14F-4D97-AF65-F5344CB8AC3E}">
        <p14:creationId xmlns:p14="http://schemas.microsoft.com/office/powerpoint/2010/main" val="263804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a:extLst>
              <a:ext uri="{FF2B5EF4-FFF2-40B4-BE49-F238E27FC236}">
                <a16:creationId xmlns:a16="http://schemas.microsoft.com/office/drawing/2014/main" id="{9E61A1A9-9C27-E46D-08A9-A50DD2E905A2}"/>
              </a:ext>
            </a:extLst>
          </p:cNvPr>
          <p:cNvSpPr>
            <a:spLocks noChangeArrowheads="1"/>
          </p:cNvSpPr>
          <p:nvPr/>
        </p:nvSpPr>
        <p:spPr bwMode="auto">
          <a:xfrm>
            <a:off x="1524001" y="241248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1" name="Rectangle 8">
            <a:extLst>
              <a:ext uri="{FF2B5EF4-FFF2-40B4-BE49-F238E27FC236}">
                <a16:creationId xmlns:a16="http://schemas.microsoft.com/office/drawing/2014/main" id="{A10F2E50-2906-6439-2E14-60E0DACC721A}"/>
              </a:ext>
            </a:extLst>
          </p:cNvPr>
          <p:cNvSpPr>
            <a:spLocks noChangeArrowheads="1"/>
          </p:cNvSpPr>
          <p:nvPr/>
        </p:nvSpPr>
        <p:spPr bwMode="auto">
          <a:xfrm>
            <a:off x="2770188" y="2748390"/>
            <a:ext cx="75247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AR" altLang="es-AR" sz="2400" b="1">
              <a:latin typeface="Times New Roman" panose="02020603050405020304" pitchFamily="18" charset="0"/>
              <a:cs typeface="Times New Roman" panose="02020603050405020304" pitchFamily="18" charset="0"/>
            </a:endParaRPr>
          </a:p>
          <a:p>
            <a:endParaRPr lang="es-AR" altLang="es-AR" sz="2400">
              <a:latin typeface="Arial" panose="020B0604020202020204" pitchFamily="34" charset="0"/>
            </a:endParaRPr>
          </a:p>
        </p:txBody>
      </p:sp>
      <p:sp>
        <p:nvSpPr>
          <p:cNvPr id="12292" name="Rectangle 16">
            <a:extLst>
              <a:ext uri="{FF2B5EF4-FFF2-40B4-BE49-F238E27FC236}">
                <a16:creationId xmlns:a16="http://schemas.microsoft.com/office/drawing/2014/main" id="{8EBDDF3C-71D4-1253-619B-FE0DD9718347}"/>
              </a:ext>
            </a:extLst>
          </p:cNvPr>
          <p:cNvSpPr>
            <a:spLocks noChangeArrowheads="1"/>
          </p:cNvSpPr>
          <p:nvPr/>
        </p:nvSpPr>
        <p:spPr bwMode="auto">
          <a:xfrm>
            <a:off x="1524001" y="31506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3" name="Rectangle 18">
            <a:extLst>
              <a:ext uri="{FF2B5EF4-FFF2-40B4-BE49-F238E27FC236}">
                <a16:creationId xmlns:a16="http://schemas.microsoft.com/office/drawing/2014/main" id="{7F0261D3-FE89-5F30-DC77-29CD95FE670E}"/>
              </a:ext>
            </a:extLst>
          </p:cNvPr>
          <p:cNvSpPr>
            <a:spLocks noChangeArrowheads="1"/>
          </p:cNvSpPr>
          <p:nvPr/>
        </p:nvSpPr>
        <p:spPr bwMode="auto">
          <a:xfrm>
            <a:off x="1524001" y="316495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4" name="Rectangle 27">
            <a:extLst>
              <a:ext uri="{FF2B5EF4-FFF2-40B4-BE49-F238E27FC236}">
                <a16:creationId xmlns:a16="http://schemas.microsoft.com/office/drawing/2014/main" id="{72575AC2-15D8-2B7C-29B6-70E4268F8667}"/>
              </a:ext>
            </a:extLst>
          </p:cNvPr>
          <p:cNvSpPr>
            <a:spLocks noChangeArrowheads="1"/>
          </p:cNvSpPr>
          <p:nvPr/>
        </p:nvSpPr>
        <p:spPr bwMode="auto">
          <a:xfrm>
            <a:off x="1524001" y="30935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5" name="Rectangle 30">
            <a:extLst>
              <a:ext uri="{FF2B5EF4-FFF2-40B4-BE49-F238E27FC236}">
                <a16:creationId xmlns:a16="http://schemas.microsoft.com/office/drawing/2014/main" id="{0C375456-9F8D-6DC3-98C5-3E0F314B2234}"/>
              </a:ext>
            </a:extLst>
          </p:cNvPr>
          <p:cNvSpPr>
            <a:spLocks noChangeArrowheads="1"/>
          </p:cNvSpPr>
          <p:nvPr/>
        </p:nvSpPr>
        <p:spPr bwMode="auto">
          <a:xfrm>
            <a:off x="1524001" y="31046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6" name="Rectangle 32">
            <a:extLst>
              <a:ext uri="{FF2B5EF4-FFF2-40B4-BE49-F238E27FC236}">
                <a16:creationId xmlns:a16="http://schemas.microsoft.com/office/drawing/2014/main" id="{D54A42AC-AEE7-992A-6EC1-512968A15140}"/>
              </a:ext>
            </a:extLst>
          </p:cNvPr>
          <p:cNvSpPr>
            <a:spLocks noChangeArrowheads="1"/>
          </p:cNvSpPr>
          <p:nvPr/>
        </p:nvSpPr>
        <p:spPr bwMode="auto">
          <a:xfrm>
            <a:off x="1524001" y="31046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7" name="Rectangle 34">
            <a:extLst>
              <a:ext uri="{FF2B5EF4-FFF2-40B4-BE49-F238E27FC236}">
                <a16:creationId xmlns:a16="http://schemas.microsoft.com/office/drawing/2014/main" id="{6E1A0CEF-0B28-79AE-4C65-F516EA5895BE}"/>
              </a:ext>
            </a:extLst>
          </p:cNvPr>
          <p:cNvSpPr>
            <a:spLocks noChangeArrowheads="1"/>
          </p:cNvSpPr>
          <p:nvPr/>
        </p:nvSpPr>
        <p:spPr bwMode="auto">
          <a:xfrm>
            <a:off x="1524001" y="31046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sp>
        <p:nvSpPr>
          <p:cNvPr id="12298" name="Rectangle 37">
            <a:extLst>
              <a:ext uri="{FF2B5EF4-FFF2-40B4-BE49-F238E27FC236}">
                <a16:creationId xmlns:a16="http://schemas.microsoft.com/office/drawing/2014/main" id="{55B38ACA-CD15-C27A-A7D7-ECA2265181F4}"/>
              </a:ext>
            </a:extLst>
          </p:cNvPr>
          <p:cNvSpPr>
            <a:spLocks noChangeArrowheads="1"/>
          </p:cNvSpPr>
          <p:nvPr/>
        </p:nvSpPr>
        <p:spPr bwMode="auto">
          <a:xfrm>
            <a:off x="1890713" y="2413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3400">
                <a:solidFill>
                  <a:schemeClr val="tx2"/>
                </a:solidFill>
              </a:rPr>
              <a:t>Filtrado Óptico</a:t>
            </a:r>
          </a:p>
        </p:txBody>
      </p:sp>
      <p:sp>
        <p:nvSpPr>
          <p:cNvPr id="12299" name="Rectangle 39">
            <a:extLst>
              <a:ext uri="{FF2B5EF4-FFF2-40B4-BE49-F238E27FC236}">
                <a16:creationId xmlns:a16="http://schemas.microsoft.com/office/drawing/2014/main" id="{BB1F69A2-4213-DD42-FF39-F99D4226B279}"/>
              </a:ext>
            </a:extLst>
          </p:cNvPr>
          <p:cNvSpPr>
            <a:spLocks noChangeArrowheads="1"/>
          </p:cNvSpPr>
          <p:nvPr/>
        </p:nvSpPr>
        <p:spPr bwMode="auto">
          <a:xfrm>
            <a:off x="1048757" y="1285875"/>
            <a:ext cx="837088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sz="2000">
                <a:latin typeface="Tahoma" panose="020B0604030504040204" pitchFamily="34" charset="0"/>
              </a:rPr>
              <a:t>Por ejemplo, se puede colocar, en este plano, un filtro consistente en una pantalla opaca con una apertura que permita solo el paso de las componentes horizontales de la región central del espectro, es decir una rendija horizontal</a:t>
            </a:r>
          </a:p>
        </p:txBody>
      </p:sp>
      <p:pic>
        <p:nvPicPr>
          <p:cNvPr id="3" name="Imagen 2">
            <a:extLst>
              <a:ext uri="{FF2B5EF4-FFF2-40B4-BE49-F238E27FC236}">
                <a16:creationId xmlns:a16="http://schemas.microsoft.com/office/drawing/2014/main" id="{1CBA9079-F87A-CB55-FF54-C2967A221E7A}"/>
              </a:ext>
            </a:extLst>
          </p:cNvPr>
          <p:cNvPicPr>
            <a:picLocks noChangeAspect="1"/>
          </p:cNvPicPr>
          <p:nvPr/>
        </p:nvPicPr>
        <p:blipFill>
          <a:blip r:embed="rId3"/>
          <a:stretch>
            <a:fillRect/>
          </a:stretch>
        </p:blipFill>
        <p:spPr>
          <a:xfrm>
            <a:off x="2255838" y="2709775"/>
            <a:ext cx="8039100" cy="35762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6C2A832-A0E5-26AC-6B57-D907027D198A}"/>
              </a:ext>
            </a:extLst>
          </p:cNvPr>
          <p:cNvPicPr>
            <a:picLocks noChangeAspect="1"/>
          </p:cNvPicPr>
          <p:nvPr/>
        </p:nvPicPr>
        <p:blipFill>
          <a:blip r:embed="rId2"/>
          <a:stretch>
            <a:fillRect/>
          </a:stretch>
        </p:blipFill>
        <p:spPr>
          <a:xfrm>
            <a:off x="2924175" y="247650"/>
            <a:ext cx="6343650" cy="6362700"/>
          </a:xfrm>
          <a:prstGeom prst="rect">
            <a:avLst/>
          </a:prstGeom>
        </p:spPr>
      </p:pic>
    </p:spTree>
    <p:extLst>
      <p:ext uri="{BB962C8B-B14F-4D97-AF65-F5344CB8AC3E}">
        <p14:creationId xmlns:p14="http://schemas.microsoft.com/office/powerpoint/2010/main" val="55989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
            <a:extLst>
              <a:ext uri="{FF2B5EF4-FFF2-40B4-BE49-F238E27FC236}">
                <a16:creationId xmlns:a16="http://schemas.microsoft.com/office/drawing/2014/main" id="{2A27CAD9-645E-EDF8-887A-0CF16E298AB7}"/>
              </a:ext>
            </a:extLst>
          </p:cNvPr>
          <p:cNvSpPr>
            <a:spLocks noChangeArrowheads="1"/>
          </p:cNvSpPr>
          <p:nvPr/>
        </p:nvSpPr>
        <p:spPr bwMode="auto">
          <a:xfrm>
            <a:off x="2324100" y="-52389"/>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3400" dirty="0">
                <a:solidFill>
                  <a:schemeClr val="tx2"/>
                </a:solidFill>
              </a:rPr>
              <a:t>Filtrado Óptico</a:t>
            </a:r>
          </a:p>
        </p:txBody>
      </p:sp>
      <p:sp>
        <p:nvSpPr>
          <p:cNvPr id="14339" name="Rectangle 11">
            <a:extLst>
              <a:ext uri="{FF2B5EF4-FFF2-40B4-BE49-F238E27FC236}">
                <a16:creationId xmlns:a16="http://schemas.microsoft.com/office/drawing/2014/main" id="{FA0F9BDA-591F-5A90-D9D7-B924C91A2B61}"/>
              </a:ext>
            </a:extLst>
          </p:cNvPr>
          <p:cNvSpPr>
            <a:spLocks noChangeArrowheads="1"/>
          </p:cNvSpPr>
          <p:nvPr/>
        </p:nvSpPr>
        <p:spPr bwMode="auto">
          <a:xfrm>
            <a:off x="375308" y="974362"/>
            <a:ext cx="116722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just" eaLnBrk="1" hangingPunct="1"/>
            <a:r>
              <a:rPr lang="es-ES" altLang="es-AR" dirty="0">
                <a:latin typeface="Tahoma" panose="020B0604030504040204" pitchFamily="34" charset="0"/>
              </a:rPr>
              <a:t>También puede ser el caso de una degradación que presente una cierta periodicidad, y con esta alguna frecuencia asociada. Entonces un filtro para dicha frecuencia mejora la imagen sin perdida sensible de la calidad.</a:t>
            </a:r>
          </a:p>
        </p:txBody>
      </p:sp>
      <p:pic>
        <p:nvPicPr>
          <p:cNvPr id="14340" name="Picture 14">
            <a:extLst>
              <a:ext uri="{FF2B5EF4-FFF2-40B4-BE49-F238E27FC236}">
                <a16:creationId xmlns:a16="http://schemas.microsoft.com/office/drawing/2014/main" id="{0893D73D-5B23-9D8B-0028-E849ECD27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70" y="1852825"/>
            <a:ext cx="4566914" cy="500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5">
            <a:extLst>
              <a:ext uri="{FF2B5EF4-FFF2-40B4-BE49-F238E27FC236}">
                <a16:creationId xmlns:a16="http://schemas.microsoft.com/office/drawing/2014/main" id="{13563CE5-F59E-9B23-9324-A9ABC64C9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954" y="1883132"/>
            <a:ext cx="1714543" cy="211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16">
            <a:extLst>
              <a:ext uri="{FF2B5EF4-FFF2-40B4-BE49-F238E27FC236}">
                <a16:creationId xmlns:a16="http://schemas.microsoft.com/office/drawing/2014/main" id="{F5444B86-DDB9-2C64-E4A8-FF4DAB3C5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953" y="4473196"/>
            <a:ext cx="1714543" cy="204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17">
            <a:extLst>
              <a:ext uri="{FF2B5EF4-FFF2-40B4-BE49-F238E27FC236}">
                <a16:creationId xmlns:a16="http://schemas.microsoft.com/office/drawing/2014/main" id="{76315E22-468B-D211-BF55-2051B2BC43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9567" y="1844876"/>
            <a:ext cx="4608908" cy="4888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4340"/>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341"/>
                                        </p:tgtEl>
                                        <p:attrNameLst>
                                          <p:attrName>style.visibility</p:attrName>
                                        </p:attrNameLst>
                                      </p:cBhvr>
                                      <p:to>
                                        <p:strVal val="visible"/>
                                      </p:to>
                                    </p:set>
                                    <p:animEffect transition="in" filter="fade">
                                      <p:cBhvr>
                                        <p:cTn id="16" dur="500"/>
                                        <p:tgtEl>
                                          <p:spTgt spid="143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342"/>
                                        </p:tgtEl>
                                        <p:attrNameLst>
                                          <p:attrName>style.visibility</p:attrName>
                                        </p:attrNameLst>
                                      </p:cBhvr>
                                      <p:to>
                                        <p:strVal val="visible"/>
                                      </p:to>
                                    </p:set>
                                    <p:animEffect transition="in" filter="fade">
                                      <p:cBhvr>
                                        <p:cTn id="21" dur="500"/>
                                        <p:tgtEl>
                                          <p:spTgt spid="143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343"/>
                                        </p:tgtEl>
                                        <p:attrNameLst>
                                          <p:attrName>style.visibility</p:attrName>
                                        </p:attrNameLst>
                                      </p:cBhvr>
                                      <p:to>
                                        <p:strVal val="visible"/>
                                      </p:to>
                                    </p:set>
                                    <p:animEffect transition="in" filter="fade">
                                      <p:cBhvr>
                                        <p:cTn id="26" dur="500"/>
                                        <p:tgtEl>
                                          <p:spTgt spid="14343"/>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434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
            <a:extLst>
              <a:ext uri="{FF2B5EF4-FFF2-40B4-BE49-F238E27FC236}">
                <a16:creationId xmlns:a16="http://schemas.microsoft.com/office/drawing/2014/main" id="{E4FD3992-75DB-C5C8-3C04-F25617A5453A}"/>
              </a:ext>
            </a:extLst>
          </p:cNvPr>
          <p:cNvSpPr>
            <a:spLocks noChangeArrowheads="1"/>
          </p:cNvSpPr>
          <p:nvPr/>
        </p:nvSpPr>
        <p:spPr bwMode="auto">
          <a:xfrm>
            <a:off x="2584450" y="304801"/>
            <a:ext cx="75438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AR" altLang="es-AR" sz="3400">
                <a:solidFill>
                  <a:schemeClr val="tx2"/>
                </a:solidFill>
              </a:rPr>
              <a:t>Filtrado óptico</a:t>
            </a:r>
          </a:p>
        </p:txBody>
      </p:sp>
      <p:sp>
        <p:nvSpPr>
          <p:cNvPr id="15363" name="Rectangle 12">
            <a:extLst>
              <a:ext uri="{FF2B5EF4-FFF2-40B4-BE49-F238E27FC236}">
                <a16:creationId xmlns:a16="http://schemas.microsoft.com/office/drawing/2014/main" id="{B3FE74A1-294A-B86E-ED1E-98869CA954D9}"/>
              </a:ext>
            </a:extLst>
          </p:cNvPr>
          <p:cNvSpPr>
            <a:spLocks noChangeArrowheads="1"/>
          </p:cNvSpPr>
          <p:nvPr/>
        </p:nvSpPr>
        <p:spPr bwMode="auto">
          <a:xfrm>
            <a:off x="1524001" y="30665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endParaRPr lang="es-ES" altLang="es-AR"/>
          </a:p>
        </p:txBody>
      </p:sp>
      <p:pic>
        <p:nvPicPr>
          <p:cNvPr id="15364" name="Picture 17">
            <a:extLst>
              <a:ext uri="{FF2B5EF4-FFF2-40B4-BE49-F238E27FC236}">
                <a16:creationId xmlns:a16="http://schemas.microsoft.com/office/drawing/2014/main" id="{394795E9-DB43-B4C4-512D-8CDCE80B8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752" y="1499982"/>
            <a:ext cx="2352709"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18">
            <a:extLst>
              <a:ext uri="{FF2B5EF4-FFF2-40B4-BE49-F238E27FC236}">
                <a16:creationId xmlns:a16="http://schemas.microsoft.com/office/drawing/2014/main" id="{B8C8AA40-E639-1E87-965A-47663D7CE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238" y="1628774"/>
            <a:ext cx="2335421"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9">
            <a:extLst>
              <a:ext uri="{FF2B5EF4-FFF2-40B4-BE49-F238E27FC236}">
                <a16:creationId xmlns:a16="http://schemas.microsoft.com/office/drawing/2014/main" id="{E5D38909-F117-D5B2-E072-EA816DDE1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752" y="3910014"/>
            <a:ext cx="231428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20">
            <a:extLst>
              <a:ext uri="{FF2B5EF4-FFF2-40B4-BE49-F238E27FC236}">
                <a16:creationId xmlns:a16="http://schemas.microsoft.com/office/drawing/2014/main" id="{96853579-BC80-D84E-F3C2-78E19F5CE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7968" y="3910014"/>
            <a:ext cx="241996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21">
            <a:extLst>
              <a:ext uri="{FF2B5EF4-FFF2-40B4-BE49-F238E27FC236}">
                <a16:creationId xmlns:a16="http://schemas.microsoft.com/office/drawing/2014/main" id="{C47D3CBA-AA57-B41B-47EA-C2BD60D17A84}"/>
              </a:ext>
            </a:extLst>
          </p:cNvPr>
          <p:cNvSpPr>
            <a:spLocks noChangeArrowheads="1"/>
          </p:cNvSpPr>
          <p:nvPr/>
        </p:nvSpPr>
        <p:spPr bwMode="auto">
          <a:xfrm>
            <a:off x="2565362" y="6255877"/>
            <a:ext cx="1971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ES" altLang="es-AR" sz="2000" dirty="0">
                <a:latin typeface="Tahoma" panose="020B0604030504040204" pitchFamily="34" charset="0"/>
              </a:rPr>
              <a:t>filtro pasabajos</a:t>
            </a:r>
            <a:r>
              <a:rPr lang="es-AR" altLang="es-AR" sz="2000" dirty="0">
                <a:latin typeface="Tahoma" panose="020B0604030504040204" pitchFamily="34" charset="0"/>
              </a:rPr>
              <a:t> </a:t>
            </a:r>
          </a:p>
        </p:txBody>
      </p:sp>
      <p:sp>
        <p:nvSpPr>
          <p:cNvPr id="15369" name="Rectangle 22">
            <a:extLst>
              <a:ext uri="{FF2B5EF4-FFF2-40B4-BE49-F238E27FC236}">
                <a16:creationId xmlns:a16="http://schemas.microsoft.com/office/drawing/2014/main" id="{8124316B-3C24-D124-1C5B-317542BC1EB7}"/>
              </a:ext>
            </a:extLst>
          </p:cNvPr>
          <p:cNvSpPr>
            <a:spLocks noChangeArrowheads="1"/>
          </p:cNvSpPr>
          <p:nvPr/>
        </p:nvSpPr>
        <p:spPr bwMode="auto">
          <a:xfrm>
            <a:off x="6980238" y="6156324"/>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es-ES" altLang="es-AR" sz="2000" dirty="0">
                <a:latin typeface="Tahoma" panose="020B0604030504040204" pitchFamily="34" charset="0"/>
              </a:rPr>
              <a:t>filtro </a:t>
            </a:r>
            <a:r>
              <a:rPr lang="es-ES" altLang="es-AR" sz="2000" dirty="0" err="1">
                <a:latin typeface="Tahoma" panose="020B0604030504040204" pitchFamily="34" charset="0"/>
              </a:rPr>
              <a:t>pasaaltos</a:t>
            </a:r>
            <a:r>
              <a:rPr lang="es-AR" altLang="es-AR" sz="2000" dirty="0">
                <a:latin typeface="Tahoma" panose="020B060403050404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5"/>
                                        </p:tgtEl>
                                        <p:attrNameLst>
                                          <p:attrName>style.visibility</p:attrName>
                                        </p:attrNameLst>
                                      </p:cBhvr>
                                      <p:to>
                                        <p:strVal val="visible"/>
                                      </p:to>
                                    </p:set>
                                    <p:animEffect transition="in" filter="fade">
                                      <p:cBhvr>
                                        <p:cTn id="7" dur="500"/>
                                        <p:tgtEl>
                                          <p:spTgt spid="153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fade">
                                      <p:cBhvr>
                                        <p:cTn id="12" dur="500"/>
                                        <p:tgtEl>
                                          <p:spTgt spid="153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368"/>
                                        </p:tgtEl>
                                        <p:attrNameLst>
                                          <p:attrName>style.visibility</p:attrName>
                                        </p:attrNameLst>
                                      </p:cBhvr>
                                      <p:to>
                                        <p:strVal val="visible"/>
                                      </p:to>
                                    </p:set>
                                    <p:animEffect transition="in" filter="fade">
                                      <p:cBhvr>
                                        <p:cTn id="15" dur="500"/>
                                        <p:tgtEl>
                                          <p:spTgt spid="1536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36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p:bldP spid="1536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9070F29-802F-A45B-B5BB-3B7294F23A1E}"/>
              </a:ext>
            </a:extLst>
          </p:cNvPr>
          <p:cNvSpPr txBox="1"/>
          <p:nvPr/>
        </p:nvSpPr>
        <p:spPr>
          <a:xfrm>
            <a:off x="4070253" y="9079"/>
            <a:ext cx="9144000" cy="7867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dirty="0">
                <a:latin typeface="+mj-lt"/>
                <a:ea typeface="+mj-ea"/>
                <a:cs typeface="+mj-cs"/>
              </a:rPr>
              <a:t>MICROSCOPIO</a:t>
            </a:r>
          </a:p>
        </p:txBody>
      </p:sp>
      <p:pic>
        <p:nvPicPr>
          <p:cNvPr id="5" name="Imagen 4">
            <a:extLst>
              <a:ext uri="{FF2B5EF4-FFF2-40B4-BE49-F238E27FC236}">
                <a16:creationId xmlns:a16="http://schemas.microsoft.com/office/drawing/2014/main" id="{5162FAF4-C093-0F3B-0F75-3F971C79B0ED}"/>
              </a:ext>
            </a:extLst>
          </p:cNvPr>
          <p:cNvPicPr>
            <a:picLocks noChangeAspect="1"/>
          </p:cNvPicPr>
          <p:nvPr/>
        </p:nvPicPr>
        <p:blipFill rotWithShape="1">
          <a:blip r:embed="rId2"/>
          <a:srcRect l="5587" r="5525"/>
          <a:stretch/>
        </p:blipFill>
        <p:spPr>
          <a:xfrm>
            <a:off x="1599979" y="876301"/>
            <a:ext cx="5430421" cy="4581964"/>
          </a:xfrm>
          <a:prstGeom prst="rect">
            <a:avLst/>
          </a:prstGeom>
        </p:spPr>
      </p:pic>
      <p:pic>
        <p:nvPicPr>
          <p:cNvPr id="18" name="Picture 17" descr="Lente di microscopio su vetrino">
            <a:extLst>
              <a:ext uri="{FF2B5EF4-FFF2-40B4-BE49-F238E27FC236}">
                <a16:creationId xmlns:a16="http://schemas.microsoft.com/office/drawing/2014/main" id="{B9676FD4-60C7-A0FF-C031-3E1B0F7D87EC}"/>
              </a:ext>
            </a:extLst>
          </p:cNvPr>
          <p:cNvPicPr>
            <a:picLocks noChangeAspect="1"/>
          </p:cNvPicPr>
          <p:nvPr/>
        </p:nvPicPr>
        <p:blipFill rotWithShape="1">
          <a:blip r:embed="rId3"/>
          <a:srcRect l="10444" r="10444"/>
          <a:stretch/>
        </p:blipFill>
        <p:spPr>
          <a:xfrm>
            <a:off x="7030400" y="1037338"/>
            <a:ext cx="4786462" cy="4038533"/>
          </a:xfrm>
          <a:prstGeom prst="rect">
            <a:avLst/>
          </a:prstGeom>
        </p:spPr>
      </p:pic>
      <p:grpSp>
        <p:nvGrpSpPr>
          <p:cNvPr id="79" name="Group 78">
            <a:extLst>
              <a:ext uri="{FF2B5EF4-FFF2-40B4-BE49-F238E27FC236}">
                <a16:creationId xmlns:a16="http://schemas.microsoft.com/office/drawing/2014/main" id="{B0F380AC-9202-53E9-8D39-90E7C2AC7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80" name="Rectangle 79">
              <a:extLst>
                <a:ext uri="{FF2B5EF4-FFF2-40B4-BE49-F238E27FC236}">
                  <a16:creationId xmlns:a16="http://schemas.microsoft.com/office/drawing/2014/main" id="{B9334AC3-F97B-AAEB-193C-D6FEF2851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F0F8F8-6D3A-38F2-F9D7-AA175316B2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0810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1230</Words>
  <Application>Microsoft Office PowerPoint</Application>
  <PresentationFormat>Panorámica</PresentationFormat>
  <Paragraphs>70</Paragraphs>
  <Slides>31</Slides>
  <Notes>4</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31</vt:i4>
      </vt:variant>
    </vt:vector>
  </HeadingPairs>
  <TitlesOfParts>
    <vt:vector size="40" baseType="lpstr">
      <vt:lpstr>-apple-system</vt:lpstr>
      <vt:lpstr>Arial</vt:lpstr>
      <vt:lpstr>Calibri</vt:lpstr>
      <vt:lpstr>Calibri Light</vt:lpstr>
      <vt:lpstr>Symbol</vt:lpstr>
      <vt:lpstr>Tahoma</vt:lpstr>
      <vt:lpstr>Times New Roman</vt:lpstr>
      <vt:lpstr>Tema de Office</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martinez</dc:creator>
  <cp:lastModifiedBy>carlos martinez</cp:lastModifiedBy>
  <cp:revision>5</cp:revision>
  <dcterms:created xsi:type="dcterms:W3CDTF">2023-10-25T13:49:07Z</dcterms:created>
  <dcterms:modified xsi:type="dcterms:W3CDTF">2024-10-24T00:32:13Z</dcterms:modified>
</cp:coreProperties>
</file>